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sldIdLst>
    <p:sldId id="256" r:id="rId2"/>
    <p:sldId id="277" r:id="rId3"/>
    <p:sldId id="275" r:id="rId4"/>
    <p:sldId id="278" r:id="rId5"/>
    <p:sldId id="258" r:id="rId6"/>
    <p:sldId id="257" r:id="rId7"/>
    <p:sldId id="259" r:id="rId8"/>
    <p:sldId id="260" r:id="rId9"/>
    <p:sldId id="261" r:id="rId10"/>
    <p:sldId id="262" r:id="rId11"/>
    <p:sldId id="263" r:id="rId12"/>
    <p:sldId id="264" r:id="rId13"/>
    <p:sldId id="279" r:id="rId14"/>
    <p:sldId id="265" r:id="rId15"/>
    <p:sldId id="268" r:id="rId16"/>
    <p:sldId id="269" r:id="rId17"/>
    <p:sldId id="270" r:id="rId18"/>
    <p:sldId id="272" r:id="rId19"/>
    <p:sldId id="276" r:id="rId20"/>
    <p:sldId id="271"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3560" autoAdjust="0"/>
  </p:normalViewPr>
  <p:slideViewPr>
    <p:cSldViewPr snapToGrid="0">
      <p:cViewPr varScale="1">
        <p:scale>
          <a:sx n="107" d="100"/>
          <a:sy n="107" d="100"/>
        </p:scale>
        <p:origin x="10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9AE38-D07D-4AA0-8411-0BD6EB52A133}" type="datetimeFigureOut">
              <a:rPr lang="zh-TW" altLang="en-US" smtClean="0"/>
              <a:t>2020/5/29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22ACD-AB02-43AE-8119-A1D03BE4972E}" type="slidenum">
              <a:rPr lang="zh-TW" altLang="en-US" smtClean="0"/>
              <a:t>‹#›</a:t>
            </a:fld>
            <a:endParaRPr lang="zh-TW" altLang="en-US"/>
          </a:p>
        </p:txBody>
      </p:sp>
    </p:spTree>
    <p:extLst>
      <p:ext uri="{BB962C8B-B14F-4D97-AF65-F5344CB8AC3E}">
        <p14:creationId xmlns:p14="http://schemas.microsoft.com/office/powerpoint/2010/main" val="106437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2</a:t>
            </a:fld>
            <a:endParaRPr lang="zh-TW" altLang="en-US"/>
          </a:p>
        </p:txBody>
      </p:sp>
    </p:spTree>
    <p:extLst>
      <p:ext uri="{BB962C8B-B14F-4D97-AF65-F5344CB8AC3E}">
        <p14:creationId xmlns:p14="http://schemas.microsoft.com/office/powerpoint/2010/main" val="426407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17</a:t>
            </a:fld>
            <a:endParaRPr lang="zh-TW" altLang="en-US"/>
          </a:p>
        </p:txBody>
      </p:sp>
    </p:spTree>
    <p:extLst>
      <p:ext uri="{BB962C8B-B14F-4D97-AF65-F5344CB8AC3E}">
        <p14:creationId xmlns:p14="http://schemas.microsoft.com/office/powerpoint/2010/main" val="378528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18</a:t>
            </a:fld>
            <a:endParaRPr lang="zh-TW" altLang="en-US"/>
          </a:p>
        </p:txBody>
      </p:sp>
    </p:spTree>
    <p:extLst>
      <p:ext uri="{BB962C8B-B14F-4D97-AF65-F5344CB8AC3E}">
        <p14:creationId xmlns:p14="http://schemas.microsoft.com/office/powerpoint/2010/main" val="112852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19</a:t>
            </a:fld>
            <a:endParaRPr lang="zh-TW" altLang="en-US"/>
          </a:p>
        </p:txBody>
      </p:sp>
    </p:spTree>
    <p:extLst>
      <p:ext uri="{BB962C8B-B14F-4D97-AF65-F5344CB8AC3E}">
        <p14:creationId xmlns:p14="http://schemas.microsoft.com/office/powerpoint/2010/main" val="112056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20</a:t>
            </a:fld>
            <a:endParaRPr lang="zh-TW" altLang="en-US"/>
          </a:p>
        </p:txBody>
      </p:sp>
    </p:spTree>
    <p:extLst>
      <p:ext uri="{BB962C8B-B14F-4D97-AF65-F5344CB8AC3E}">
        <p14:creationId xmlns:p14="http://schemas.microsoft.com/office/powerpoint/2010/main" val="271814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21</a:t>
            </a:fld>
            <a:endParaRPr lang="zh-TW" altLang="en-US"/>
          </a:p>
        </p:txBody>
      </p:sp>
    </p:spTree>
    <p:extLst>
      <p:ext uri="{BB962C8B-B14F-4D97-AF65-F5344CB8AC3E}">
        <p14:creationId xmlns:p14="http://schemas.microsoft.com/office/powerpoint/2010/main" val="107770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由於研究的重點是這些變量之間的時間關係，尤其是第一次碰撞或中心線交叉，因此較少關注碰撞次數。</a:t>
            </a:r>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22</a:t>
            </a:fld>
            <a:endParaRPr lang="zh-TW" altLang="en-US"/>
          </a:p>
        </p:txBody>
      </p:sp>
    </p:spTree>
    <p:extLst>
      <p:ext uri="{BB962C8B-B14F-4D97-AF65-F5344CB8AC3E}">
        <p14:creationId xmlns:p14="http://schemas.microsoft.com/office/powerpoint/2010/main" val="204506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3</a:t>
            </a:fld>
            <a:endParaRPr lang="zh-TW" altLang="en-US"/>
          </a:p>
        </p:txBody>
      </p:sp>
    </p:spTree>
    <p:extLst>
      <p:ext uri="{BB962C8B-B14F-4D97-AF65-F5344CB8AC3E}">
        <p14:creationId xmlns:p14="http://schemas.microsoft.com/office/powerpoint/2010/main" val="384078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4</a:t>
            </a:fld>
            <a:endParaRPr lang="zh-TW" altLang="en-US"/>
          </a:p>
        </p:txBody>
      </p:sp>
    </p:spTree>
    <p:extLst>
      <p:ext uri="{BB962C8B-B14F-4D97-AF65-F5344CB8AC3E}">
        <p14:creationId xmlns:p14="http://schemas.microsoft.com/office/powerpoint/2010/main" val="41085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通過與下午中旬的晝夜節律低點相吻合的時間進行測試</a:t>
            </a:r>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6</a:t>
            </a:fld>
            <a:endParaRPr lang="zh-TW" altLang="en-US"/>
          </a:p>
        </p:txBody>
      </p:sp>
    </p:spTree>
    <p:extLst>
      <p:ext uri="{BB962C8B-B14F-4D97-AF65-F5344CB8AC3E}">
        <p14:creationId xmlns:p14="http://schemas.microsoft.com/office/powerpoint/2010/main" val="24362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相關的等級量表顯示在模擬器監視器的正上方，以便參與者在必要時檢查選項，而不會失去道路的視野。評分是通過口頭進行的，並且通過小型台式麥克風錄製音頻。</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對模擬器進行編程，使其每</a:t>
            </a:r>
            <a:r>
              <a:rPr lang="en-US" altLang="zh-TW" sz="1200" b="0" i="0" kern="1200" dirty="0">
                <a:solidFill>
                  <a:schemeClr val="tx1"/>
                </a:solidFill>
                <a:effectLst/>
                <a:latin typeface="+mn-lt"/>
                <a:ea typeface="+mn-ea"/>
                <a:cs typeface="+mn-cs"/>
              </a:rPr>
              <a:t>200  </a:t>
            </a:r>
            <a:r>
              <a:rPr lang="zh-TW" altLang="en-US" sz="1200" b="0" i="0" kern="1200" dirty="0">
                <a:solidFill>
                  <a:schemeClr val="tx1"/>
                </a:solidFill>
                <a:effectLst/>
                <a:latin typeface="+mn-lt"/>
                <a:ea typeface="+mn-ea"/>
                <a:cs typeface="+mn-cs"/>
              </a:rPr>
              <a:t>秒左右有規律地發出“嗶”聲。提示被編程為發生在特定的位置（距離），而不是特定的時間。 如果駕駛員以整個驅動器的速度限制行駛，則使用的軌道距離對應於</a:t>
            </a:r>
            <a:r>
              <a:rPr lang="en-US" altLang="zh-TW" sz="1200" b="0" i="0" kern="1200" dirty="0">
                <a:solidFill>
                  <a:schemeClr val="tx1"/>
                </a:solidFill>
                <a:effectLst/>
                <a:latin typeface="+mn-lt"/>
                <a:ea typeface="+mn-ea"/>
                <a:cs typeface="+mn-cs"/>
              </a:rPr>
              <a:t>200 s</a:t>
            </a:r>
            <a:r>
              <a:rPr lang="zh-TW" altLang="en-US" sz="1200" b="0" i="0" kern="1200" dirty="0">
                <a:solidFill>
                  <a:schemeClr val="tx1"/>
                </a:solidFill>
                <a:effectLst/>
                <a:latin typeface="+mn-lt"/>
                <a:ea typeface="+mn-ea"/>
                <a:cs typeface="+mn-cs"/>
              </a:rPr>
              <a:t>。在提示條件下（</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中有</a:t>
            </a:r>
            <a:r>
              <a:rPr lang="en-US" altLang="zh-TW" sz="1200" b="0" i="0" kern="1200" dirty="0">
                <a:solidFill>
                  <a:schemeClr val="tx1"/>
                </a:solidFill>
                <a:effectLst/>
                <a:latin typeface="+mn-lt"/>
                <a:ea typeface="+mn-ea"/>
                <a:cs typeface="+mn-cs"/>
              </a:rPr>
              <a:t>35</a:t>
            </a:r>
            <a:r>
              <a:rPr lang="zh-TW" altLang="en-US" sz="1200" b="0" i="0" kern="1200" dirty="0">
                <a:solidFill>
                  <a:schemeClr val="tx1"/>
                </a:solidFill>
                <a:effectLst/>
                <a:latin typeface="+mn-lt"/>
                <a:ea typeface="+mn-ea"/>
                <a:cs typeface="+mn-cs"/>
              </a:rPr>
              <a:t>個評級提示 小時會議。</a:t>
            </a:r>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7</a:t>
            </a:fld>
            <a:endParaRPr lang="zh-TW" altLang="en-US"/>
          </a:p>
        </p:txBody>
      </p:sp>
    </p:spTree>
    <p:extLst>
      <p:ext uri="{BB962C8B-B14F-4D97-AF65-F5344CB8AC3E}">
        <p14:creationId xmlns:p14="http://schemas.microsoft.com/office/powerpoint/2010/main" val="188983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日常工作、健康狀況、身高、體重等問題</a:t>
            </a:r>
            <a:r>
              <a:rPr lang="en-US" altLang="zh-TW" dirty="0"/>
              <a:t>)</a:t>
            </a:r>
            <a:r>
              <a:rPr lang="zh-TW" altLang="en-US" sz="1200" b="0" i="0" kern="1200" dirty="0">
                <a:solidFill>
                  <a:schemeClr val="tx1"/>
                </a:solidFill>
                <a:effectLst/>
                <a:latin typeface="+mn-lt"/>
                <a:ea typeface="+mn-ea"/>
                <a:cs typeface="+mn-cs"/>
              </a:rPr>
              <a:t>從中得出體重指數（</a:t>
            </a:r>
            <a:r>
              <a:rPr lang="en-US" altLang="zh-TW" sz="1200" b="0" i="0" kern="1200" dirty="0">
                <a:solidFill>
                  <a:schemeClr val="tx1"/>
                </a:solidFill>
                <a:effectLst/>
                <a:latin typeface="+mn-lt"/>
                <a:ea typeface="+mn-ea"/>
                <a:cs typeface="+mn-cs"/>
              </a:rPr>
              <a:t>BMI  =  kg / m </a:t>
            </a:r>
            <a:r>
              <a:rPr lang="en-US" altLang="zh-TW" sz="1200" b="0" i="0" kern="1200" baseline="300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），多變量呼吸暫停概率指數</a:t>
            </a:r>
            <a:endParaRPr lang="en-US" altLang="zh-TW" dirty="0"/>
          </a:p>
          <a:p>
            <a:r>
              <a:rPr lang="zh-TW" altLang="en-US" dirty="0"/>
              <a:t>嗜睡量表：評估睡眠問題 簡短問卷：</a:t>
            </a:r>
            <a:r>
              <a:rPr lang="zh-TW" altLang="en-US" sz="1200" b="0" i="0" kern="1200" dirty="0">
                <a:solidFill>
                  <a:schemeClr val="tx1"/>
                </a:solidFill>
                <a:effectLst/>
                <a:latin typeface="+mn-lt"/>
                <a:ea typeface="+mn-ea"/>
                <a:cs typeface="+mn-cs"/>
              </a:rPr>
              <a:t>了解他們的睡眠質量以及從醒來到到達實驗室之間的活動</a:t>
            </a:r>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12</a:t>
            </a:fld>
            <a:endParaRPr lang="zh-TW" altLang="en-US"/>
          </a:p>
        </p:txBody>
      </p:sp>
    </p:spTree>
    <p:extLst>
      <p:ext uri="{BB962C8B-B14F-4D97-AF65-F5344CB8AC3E}">
        <p14:creationId xmlns:p14="http://schemas.microsoft.com/office/powerpoint/2010/main" val="14628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這主要是由於四名參與者的睡眠時間大大超過了預期時間（</a:t>
            </a:r>
            <a:r>
              <a:rPr lang="en-US" altLang="zh-TW" sz="1200" b="0" i="0" kern="1200" dirty="0">
                <a:solidFill>
                  <a:schemeClr val="tx1"/>
                </a:solidFill>
                <a:effectLst/>
                <a:latin typeface="+mn-lt"/>
                <a:ea typeface="+mn-ea"/>
                <a:cs typeface="+mn-cs"/>
              </a:rPr>
              <a:t>&gt; 6  </a:t>
            </a:r>
            <a:r>
              <a:rPr lang="zh-TW" altLang="en-US" sz="1200" b="0" i="0" kern="1200" dirty="0">
                <a:solidFill>
                  <a:schemeClr val="tx1"/>
                </a:solidFill>
                <a:effectLst/>
                <a:latin typeface="+mn-lt"/>
                <a:ea typeface="+mn-ea"/>
                <a:cs typeface="+mn-cs"/>
              </a:rPr>
              <a:t>小時），而另一名參與者由於疾病而出現了非常不尋常的睡眠模式。</a:t>
            </a:r>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14</a:t>
            </a:fld>
            <a:endParaRPr lang="zh-TW" altLang="en-US"/>
          </a:p>
        </p:txBody>
      </p:sp>
    </p:spTree>
    <p:extLst>
      <p:ext uri="{BB962C8B-B14F-4D97-AF65-F5344CB8AC3E}">
        <p14:creationId xmlns:p14="http://schemas.microsoft.com/office/powerpoint/2010/main" val="401229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15</a:t>
            </a:fld>
            <a:endParaRPr lang="zh-TW" altLang="en-US"/>
          </a:p>
        </p:txBody>
      </p:sp>
    </p:spTree>
    <p:extLst>
      <p:ext uri="{BB962C8B-B14F-4D97-AF65-F5344CB8AC3E}">
        <p14:creationId xmlns:p14="http://schemas.microsoft.com/office/powerpoint/2010/main" val="28021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B22ACD-AB02-43AE-8119-A1D03BE4972E}" type="slidenum">
              <a:rPr lang="zh-TW" altLang="en-US" smtClean="0"/>
              <a:t>16</a:t>
            </a:fld>
            <a:endParaRPr lang="zh-TW" altLang="en-US"/>
          </a:p>
        </p:txBody>
      </p:sp>
    </p:spTree>
    <p:extLst>
      <p:ext uri="{BB962C8B-B14F-4D97-AF65-F5344CB8AC3E}">
        <p14:creationId xmlns:p14="http://schemas.microsoft.com/office/powerpoint/2010/main" val="91573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57437"/>
            <a:ext cx="9966960" cy="2650533"/>
          </a:xfrm>
        </p:spPr>
        <p:txBody>
          <a:bodyPr anchor="b">
            <a:normAutofit/>
          </a:bodyPr>
          <a:lstStyle>
            <a:lvl1pPr algn="ctr">
              <a:lnSpc>
                <a:spcPct val="85000"/>
              </a:lnSpc>
              <a:defRPr sz="5400" b="1" cap="all" baseline="0">
                <a:solidFill>
                  <a:schemeClr val="tx1"/>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E9DC5CC-CEAC-4A97-9DBF-A198D45876AA}" type="datetime1">
              <a:rPr lang="zh-TW" altLang="en-US" smtClean="0"/>
              <a:t>2020/5/29</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47FEC04-8D18-4B84-A546-597DEE4FDAEB}" type="slidenum">
              <a:rPr lang="zh-TW" altLang="en-US" smtClean="0"/>
              <a:t>‹#›</a:t>
            </a:fld>
            <a:endParaRPr lang="zh-TW" altLang="en-US" dirty="0"/>
          </a:p>
        </p:txBody>
      </p:sp>
      <p:cxnSp>
        <p:nvCxnSpPr>
          <p:cNvPr id="8" name="Straight Connector 7"/>
          <p:cNvCxnSpPr/>
          <p:nvPr/>
        </p:nvCxnSpPr>
        <p:spPr>
          <a:xfrm>
            <a:off x="1981199" y="3326476"/>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4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5C8E653-FC67-4F9B-9EDE-40917042E73B}" type="datetime1">
              <a:rPr lang="zh-TW" altLang="en-US" smtClean="0"/>
              <a:t>2020/5/29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334580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A721153-C782-4E8F-998F-7FDDEBC28630}" type="datetime1">
              <a:rPr lang="zh-TW" altLang="en-US" smtClean="0"/>
              <a:t>2020/5/29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59994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marL="228600" indent="-182880">
              <a:buFont typeface="Arial" panose="020B0604020202020204" pitchFamily="34" charset="0"/>
              <a:buChar char="▪"/>
              <a:defRPr/>
            </a:lvl1pPr>
            <a:lvl2pPr marL="457200" indent="-182880">
              <a:buFont typeface="Arial" panose="020B0604020202020204" pitchFamily="34" charset="0"/>
              <a:buChar char="▪"/>
              <a:defRPr/>
            </a:lvl2pPr>
            <a:lvl3pPr marL="731520" indent="-182880">
              <a:buFont typeface="Arial" panose="020B0604020202020204" pitchFamily="34" charset="0"/>
              <a:buChar char="▪"/>
              <a:defRPr/>
            </a:lvl3pPr>
            <a:lvl4pPr marL="1005840" indent="-182880">
              <a:buFont typeface="Arial" panose="020B0604020202020204" pitchFamily="34" charset="0"/>
              <a:buChar char="▪"/>
              <a:defRPr/>
            </a:lvl4pPr>
            <a:lvl5pPr marL="1280160" indent="-182880">
              <a:buFont typeface="Arial" panose="020B0604020202020204" pitchFamily="34" charset="0"/>
              <a:buChar char="▪"/>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3C2D1C18-8143-4EB7-8210-8FBB011BCF53}" type="datetime1">
              <a:rPr lang="zh-TW" altLang="en-US" smtClean="0"/>
              <a:t>2020/5/29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162762" y="6223827"/>
            <a:ext cx="1706217" cy="365125"/>
          </a:xfrm>
        </p:spPr>
        <p:txBody>
          <a:bodyPr/>
          <a:lstStyle>
            <a:lvl1pPr>
              <a:defRPr sz="1200">
                <a:latin typeface="微軟正黑體" panose="020B0604030504040204" pitchFamily="34" charset="-120"/>
                <a:ea typeface="微軟正黑體" panose="020B0604030504040204" pitchFamily="34" charset="-120"/>
              </a:defRPr>
            </a:lvl1pPr>
          </a:lstStyle>
          <a:p>
            <a:fld id="{947FEC04-8D18-4B84-A546-597DEE4FDAEB}" type="slidenum">
              <a:rPr lang="zh-TW" altLang="en-US" smtClean="0"/>
              <a:pPr/>
              <a:t>‹#›</a:t>
            </a:fld>
            <a:endParaRPr lang="zh-TW" altLang="en-US"/>
          </a:p>
        </p:txBody>
      </p:sp>
    </p:spTree>
    <p:extLst>
      <p:ext uri="{BB962C8B-B14F-4D97-AF65-F5344CB8AC3E}">
        <p14:creationId xmlns:p14="http://schemas.microsoft.com/office/powerpoint/2010/main" val="58106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00ADA1D-60E8-4ABD-A833-5D13E4D4A3C3}" type="datetime1">
              <a:rPr lang="zh-TW" altLang="en-US" smtClean="0"/>
              <a:t>2020/5/29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47FEC04-8D18-4B84-A546-597DEE4FDAEB}"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84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28EE7BC-D989-4A25-BFEA-CA5328B385E0}" type="datetime1">
              <a:rPr lang="zh-TW" altLang="en-US" smtClean="0"/>
              <a:t>2020/5/29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391687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E1B305C-F9E7-4725-ABA2-742E3D611EBE}" type="datetime1">
              <a:rPr lang="zh-TW" altLang="en-US" smtClean="0"/>
              <a:t>2020/5/29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150013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5D1CB09-B6CF-4286-96A3-1BAEA2111754}" type="datetime1">
              <a:rPr lang="zh-TW" altLang="en-US" smtClean="0"/>
              <a:t>2020/5/29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241110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E4FE4-F918-45F8-A997-A247C0A0395D}" type="datetime1">
              <a:rPr lang="zh-TW" altLang="en-US" smtClean="0"/>
              <a:t>2020/5/29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107379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75B0653E-5D93-45A2-BA3B-D00F2B95D38F}" type="datetime1">
              <a:rPr lang="zh-TW" altLang="en-US" smtClean="0"/>
              <a:t>2020/5/29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271216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71CAB11-49EC-4687-AE40-03EB3782C090}" type="datetime1">
              <a:rPr lang="zh-TW" altLang="en-US" smtClean="0"/>
              <a:t>2020/5/29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388678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92202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43000" y="1531621"/>
            <a:ext cx="9872871" cy="4564379"/>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C3A7E92-4A1F-4CAC-85E4-C26774FD138D}" type="datetime1">
              <a:rPr lang="zh-TW" altLang="en-US" smtClean="0"/>
              <a:t>2020/5/29</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47FEC04-8D18-4B84-A546-597DEE4FDAEB}" type="slidenum">
              <a:rPr lang="zh-TW" altLang="en-US" smtClean="0"/>
              <a:t>‹#›</a:t>
            </a:fld>
            <a:endParaRPr lang="zh-TW" altLang="en-US"/>
          </a:p>
        </p:txBody>
      </p:sp>
    </p:spTree>
    <p:extLst>
      <p:ext uri="{BB962C8B-B14F-4D97-AF65-F5344CB8AC3E}">
        <p14:creationId xmlns:p14="http://schemas.microsoft.com/office/powerpoint/2010/main" val="12918559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182880" algn="l" defTabSz="914400" rtl="0" eaLnBrk="1" latinLnBrk="0" hangingPunct="1">
        <a:lnSpc>
          <a:spcPct val="150000"/>
        </a:lnSpc>
        <a:spcBef>
          <a:spcPts val="1400"/>
        </a:spcBef>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17870A-C598-49C4-AD9B-0BD23C74E960}"/>
              </a:ext>
            </a:extLst>
          </p:cNvPr>
          <p:cNvSpPr>
            <a:spLocks noGrp="1"/>
          </p:cNvSpPr>
          <p:nvPr>
            <p:ph type="ctrTitle"/>
          </p:nvPr>
        </p:nvSpPr>
        <p:spPr>
          <a:xfrm>
            <a:off x="1109980" y="825353"/>
            <a:ext cx="9966960" cy="2650533"/>
          </a:xfrm>
        </p:spPr>
        <p:txBody>
          <a:bodyPr>
            <a:normAutofit/>
          </a:bodyPr>
          <a:lstStyle/>
          <a:p>
            <a:pPr>
              <a:lnSpc>
                <a:spcPct val="150000"/>
              </a:lnSpc>
            </a:pPr>
            <a:r>
              <a:rPr lang="en-US" altLang="zh-TW" sz="4000" cap="none" dirty="0">
                <a:effectLst>
                  <a:outerShdw blurRad="38100" dist="38100" dir="2700000" algn="tl">
                    <a:srgbClr val="000000">
                      <a:alpha val="43137"/>
                    </a:srgbClr>
                  </a:outerShdw>
                </a:effectLst>
              </a:rPr>
              <a:t>Are drivers aware of sleepiness and increasing crash risk while driving?</a:t>
            </a:r>
            <a:endParaRPr lang="zh-TW" altLang="en-US" sz="4000" cap="none" dirty="0">
              <a:effectLst>
                <a:outerShdw blurRad="38100" dist="38100" dir="2700000" algn="tl">
                  <a:srgbClr val="000000">
                    <a:alpha val="43137"/>
                  </a:srgbClr>
                </a:outerShdw>
              </a:effectLst>
            </a:endParaRPr>
          </a:p>
        </p:txBody>
      </p:sp>
      <p:sp>
        <p:nvSpPr>
          <p:cNvPr id="3" name="副標題 2">
            <a:extLst>
              <a:ext uri="{FF2B5EF4-FFF2-40B4-BE49-F238E27FC236}">
                <a16:creationId xmlns:a16="http://schemas.microsoft.com/office/drawing/2014/main" id="{2FAF26E1-490D-4055-9906-1D31BF59B435}"/>
              </a:ext>
            </a:extLst>
          </p:cNvPr>
          <p:cNvSpPr>
            <a:spLocks noGrp="1"/>
          </p:cNvSpPr>
          <p:nvPr>
            <p:ph type="subTitle" idx="1"/>
          </p:nvPr>
        </p:nvSpPr>
        <p:spPr/>
        <p:txBody>
          <a:bodyPr anchor="ctr">
            <a:normAutofit/>
          </a:bodyPr>
          <a:lstStyle/>
          <a:p>
            <a:r>
              <a:rPr lang="en-US" altLang="zh-TW" dirty="0"/>
              <a:t>Accident Analysis and Prevention 70 (2014) 225–234Ann Williamson, Rena </a:t>
            </a:r>
            <a:r>
              <a:rPr lang="en-US" altLang="zh-TW" dirty="0" err="1"/>
              <a:t>Friswell</a:t>
            </a:r>
            <a:r>
              <a:rPr lang="en-US" altLang="zh-TW" dirty="0"/>
              <a:t>, Jake Olivier, Raphael </a:t>
            </a:r>
            <a:r>
              <a:rPr lang="en-US" altLang="zh-TW" dirty="0" err="1"/>
              <a:t>Grzebieta</a:t>
            </a:r>
            <a:endParaRPr lang="zh-TW" altLang="en-US" dirty="0"/>
          </a:p>
        </p:txBody>
      </p:sp>
    </p:spTree>
    <p:extLst>
      <p:ext uri="{BB962C8B-B14F-4D97-AF65-F5344CB8AC3E}">
        <p14:creationId xmlns:p14="http://schemas.microsoft.com/office/powerpoint/2010/main" val="86694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Likelihood of crashing</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要求情況</a:t>
            </a:r>
            <a:r>
              <a:rPr lang="en-US" altLang="zh-TW" dirty="0">
                <a:latin typeface="微軟正黑體 Light" panose="020B0304030504040204" pitchFamily="34" charset="-120"/>
                <a:ea typeface="微軟正黑體 Light" panose="020B0304030504040204" pitchFamily="34" charset="-120"/>
              </a:rPr>
              <a:t>2</a:t>
            </a:r>
            <a:r>
              <a:rPr lang="zh-TW" altLang="en-US" dirty="0">
                <a:latin typeface="微軟正黑體 Light" panose="020B0304030504040204" pitchFamily="34" charset="-120"/>
                <a:ea typeface="微軟正黑體 Light" panose="020B0304030504040204" pitchFamily="34" charset="-120"/>
              </a:rPr>
              <a:t>和</a:t>
            </a:r>
            <a:r>
              <a:rPr lang="en-US" altLang="zh-TW" dirty="0">
                <a:latin typeface="微軟正黑體 Light" panose="020B0304030504040204" pitchFamily="34" charset="-120"/>
                <a:ea typeface="微軟正黑體 Light" panose="020B0304030504040204" pitchFamily="34" charset="-120"/>
              </a:rPr>
              <a:t>3</a:t>
            </a:r>
            <a:r>
              <a:rPr lang="zh-TW" altLang="en-US" dirty="0">
                <a:latin typeface="微軟正黑體 Light" panose="020B0304030504040204" pitchFamily="34" charset="-120"/>
                <a:ea typeface="微軟正黑體 Light" panose="020B0304030504040204" pitchFamily="34" charset="-120"/>
              </a:rPr>
              <a:t>的參與者在聽到嗶嗶聲後立即口頭回答「您在接下來的幾分鐘內發生碰撞的可能性」</a:t>
            </a: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Very unlikely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Unlikely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Possibly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Likely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Very likely</a:t>
            </a:r>
          </a:p>
        </p:txBody>
      </p:sp>
      <p:sp>
        <p:nvSpPr>
          <p:cNvPr id="4" name="投影片編號版面配置區 3">
            <a:extLst>
              <a:ext uri="{FF2B5EF4-FFF2-40B4-BE49-F238E27FC236}">
                <a16:creationId xmlns:a16="http://schemas.microsoft.com/office/drawing/2014/main" id="{4F982A38-F9A5-473A-AF8D-518BAA6BB77B}"/>
              </a:ext>
            </a:extLst>
          </p:cNvPr>
          <p:cNvSpPr>
            <a:spLocks noGrp="1"/>
          </p:cNvSpPr>
          <p:nvPr>
            <p:ph type="sldNum" sz="quarter" idx="12"/>
          </p:nvPr>
        </p:nvSpPr>
        <p:spPr/>
        <p:txBody>
          <a:bodyPr/>
          <a:lstStyle/>
          <a:p>
            <a:fld id="{947FEC04-8D18-4B84-A546-597DEE4FDAEB}" type="slidenum">
              <a:rPr lang="zh-TW" altLang="en-US" smtClean="0"/>
              <a:t>10</a:t>
            </a:fld>
            <a:endParaRPr lang="zh-TW" altLang="en-US"/>
          </a:p>
        </p:txBody>
      </p:sp>
    </p:spTree>
    <p:extLst>
      <p:ext uri="{BB962C8B-B14F-4D97-AF65-F5344CB8AC3E}">
        <p14:creationId xmlns:p14="http://schemas.microsoft.com/office/powerpoint/2010/main" val="343841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Driving performance</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橫向偏移量：中線偏移</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車輛向左或向右離開道路時發生碰撞</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車禍</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a:t>
            </a:r>
          </a:p>
        </p:txBody>
      </p:sp>
      <p:sp>
        <p:nvSpPr>
          <p:cNvPr id="4" name="投影片編號版面配置區 3">
            <a:extLst>
              <a:ext uri="{FF2B5EF4-FFF2-40B4-BE49-F238E27FC236}">
                <a16:creationId xmlns:a16="http://schemas.microsoft.com/office/drawing/2014/main" id="{F2CC52DB-C44D-42DE-9A24-520195747D7F}"/>
              </a:ext>
            </a:extLst>
          </p:cNvPr>
          <p:cNvSpPr>
            <a:spLocks noGrp="1"/>
          </p:cNvSpPr>
          <p:nvPr>
            <p:ph type="sldNum" sz="quarter" idx="12"/>
          </p:nvPr>
        </p:nvSpPr>
        <p:spPr/>
        <p:txBody>
          <a:bodyPr/>
          <a:lstStyle/>
          <a:p>
            <a:fld id="{947FEC04-8D18-4B84-A546-597DEE4FDAEB}" type="slidenum">
              <a:rPr lang="zh-TW" altLang="en-US" smtClean="0"/>
              <a:t>11</a:t>
            </a:fld>
            <a:endParaRPr lang="zh-TW" altLang="en-US"/>
          </a:p>
        </p:txBody>
      </p:sp>
    </p:spTree>
    <p:extLst>
      <p:ext uri="{BB962C8B-B14F-4D97-AF65-F5344CB8AC3E}">
        <p14:creationId xmlns:p14="http://schemas.microsoft.com/office/powerpoint/2010/main" val="180787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Procedure</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pPr marL="502920" indent="-457200">
              <a:buFont typeface="+mj-lt"/>
              <a:buAutoNum type="arabicPeriod"/>
            </a:pPr>
            <a:r>
              <a:rPr lang="zh-TW" altLang="en-US" b="1" dirty="0">
                <a:solidFill>
                  <a:schemeClr val="accent4"/>
                </a:solidFill>
              </a:rPr>
              <a:t>在實驗前一天提供參與者進行</a:t>
            </a:r>
            <a:r>
              <a:rPr lang="en-US" altLang="zh-TW" b="1" dirty="0">
                <a:solidFill>
                  <a:schemeClr val="accent4"/>
                </a:solidFill>
              </a:rPr>
              <a:t>30</a:t>
            </a:r>
            <a:r>
              <a:rPr lang="zh-TW" altLang="en-US" b="1" dirty="0">
                <a:solidFill>
                  <a:schemeClr val="accent4"/>
                </a:solidFill>
              </a:rPr>
              <a:t>分鐘的練習，並提供手錶讓他們戴一整個晚上。</a:t>
            </a:r>
            <a:endParaRPr lang="en-US" altLang="zh-TW" b="1" dirty="0">
              <a:solidFill>
                <a:schemeClr val="accent4"/>
              </a:solidFill>
            </a:endParaRPr>
          </a:p>
          <a:p>
            <a:pPr marL="502920" indent="-457200">
              <a:buFont typeface="+mj-lt"/>
              <a:buAutoNum type="arabicPeriod"/>
            </a:pPr>
            <a:r>
              <a:rPr lang="zh-TW" altLang="en-US" b="1" dirty="0">
                <a:solidFill>
                  <a:schemeClr val="accent4"/>
                </a:solidFill>
              </a:rPr>
              <a:t>填寫人口統計問卷及 </a:t>
            </a:r>
            <a:r>
              <a:rPr lang="en-US" altLang="zh-TW" b="1" dirty="0">
                <a:solidFill>
                  <a:schemeClr val="accent4"/>
                </a:solidFill>
              </a:rPr>
              <a:t>Epworth</a:t>
            </a:r>
            <a:r>
              <a:rPr lang="zh-TW" altLang="en-US" b="1" dirty="0">
                <a:solidFill>
                  <a:schemeClr val="accent4"/>
                </a:solidFill>
              </a:rPr>
              <a:t> 嗜睡量表。</a:t>
            </a:r>
            <a:endParaRPr lang="en-US" altLang="zh-TW" b="1" dirty="0">
              <a:solidFill>
                <a:schemeClr val="accent4"/>
              </a:solidFill>
            </a:endParaRPr>
          </a:p>
          <a:p>
            <a:pPr marL="502920" indent="-457200">
              <a:buFont typeface="+mj-lt"/>
              <a:buAutoNum type="arabicPeriod"/>
            </a:pPr>
            <a:r>
              <a:rPr lang="zh-TW" altLang="en-US" b="1" dirty="0">
                <a:solidFill>
                  <a:schemeClr val="accent4"/>
                </a:solidFill>
              </a:rPr>
              <a:t>實驗當天，要求參與者</a:t>
            </a:r>
            <a:r>
              <a:rPr lang="en-US" altLang="zh-TW" b="1" dirty="0">
                <a:solidFill>
                  <a:schemeClr val="accent4"/>
                </a:solidFill>
              </a:rPr>
              <a:t>14</a:t>
            </a:r>
            <a:r>
              <a:rPr lang="zh-TW" altLang="en-US" b="1" dirty="0">
                <a:solidFill>
                  <a:schemeClr val="accent4"/>
                </a:solidFill>
              </a:rPr>
              <a:t>點左右到達實驗室，及填寫簡短問卷。</a:t>
            </a:r>
            <a:endParaRPr lang="en-US" altLang="zh-TW" b="1" dirty="0">
              <a:solidFill>
                <a:schemeClr val="accent4"/>
              </a:solidFill>
            </a:endParaRPr>
          </a:p>
          <a:p>
            <a:pPr marL="502920" indent="-457200">
              <a:buFont typeface="+mj-lt"/>
              <a:buAutoNum type="arabicPeriod"/>
            </a:pPr>
            <a:r>
              <a:rPr lang="zh-TW" altLang="en-US" b="1" dirty="0">
                <a:solidFill>
                  <a:schemeClr val="accent4"/>
                </a:solidFill>
              </a:rPr>
              <a:t>提醒參與者任務，及遵守交通規則。</a:t>
            </a:r>
            <a:endParaRPr lang="en-US" altLang="zh-TW" b="1" dirty="0">
              <a:solidFill>
                <a:schemeClr val="accent4"/>
              </a:solidFill>
            </a:endParaRPr>
          </a:p>
          <a:p>
            <a:pPr marL="502920" indent="-457200">
              <a:buFont typeface="+mj-lt"/>
              <a:buAutoNum type="arabicPeriod"/>
            </a:pPr>
            <a:r>
              <a:rPr lang="zh-TW" altLang="en-US" b="1" dirty="0">
                <a:solidFill>
                  <a:schemeClr val="accent4"/>
                </a:solidFill>
              </a:rPr>
              <a:t>要求參與者不配戴任、攜帶何可計時的設備</a:t>
            </a:r>
            <a:r>
              <a:rPr lang="en-US" altLang="zh-TW" b="1" dirty="0">
                <a:solidFill>
                  <a:schemeClr val="accent4"/>
                </a:solidFill>
              </a:rPr>
              <a:t>(</a:t>
            </a:r>
            <a:r>
              <a:rPr lang="zh-TW" altLang="en-US" b="1" dirty="0">
                <a:solidFill>
                  <a:schemeClr val="accent4"/>
                </a:solidFill>
              </a:rPr>
              <a:t>手錶、電話等</a:t>
            </a:r>
            <a:r>
              <a:rPr lang="en-US" altLang="zh-TW" b="1" dirty="0">
                <a:solidFill>
                  <a:schemeClr val="accent4"/>
                </a:solidFill>
              </a:rPr>
              <a:t>)</a:t>
            </a:r>
            <a:r>
              <a:rPr lang="zh-TW" altLang="en-US" b="1" dirty="0">
                <a:solidFill>
                  <a:schemeClr val="accent4"/>
                </a:solidFill>
              </a:rPr>
              <a:t>。</a:t>
            </a:r>
            <a:endParaRPr lang="en-US" altLang="zh-TW" b="1" dirty="0">
              <a:solidFill>
                <a:schemeClr val="accent4"/>
              </a:solidFill>
            </a:endParaRPr>
          </a:p>
          <a:p>
            <a:pPr marL="502920" indent="-457200">
              <a:buFont typeface="+mj-lt"/>
              <a:buAutoNum type="arabicPeriod"/>
            </a:pPr>
            <a:r>
              <a:rPr lang="en-US" altLang="zh-TW" b="1" dirty="0">
                <a:solidFill>
                  <a:schemeClr val="accent4"/>
                </a:solidFill>
              </a:rPr>
              <a:t>14</a:t>
            </a:r>
            <a:r>
              <a:rPr lang="zh-TW" altLang="en-US" b="1" dirty="0">
                <a:solidFill>
                  <a:schemeClr val="accent4"/>
                </a:solidFill>
              </a:rPr>
              <a:t>：</a:t>
            </a:r>
            <a:r>
              <a:rPr lang="en-US" altLang="zh-TW" b="1" dirty="0">
                <a:solidFill>
                  <a:schemeClr val="accent4"/>
                </a:solidFill>
              </a:rPr>
              <a:t>30</a:t>
            </a:r>
            <a:r>
              <a:rPr lang="zh-TW" altLang="en-US" b="1" dirty="0">
                <a:solidFill>
                  <a:schemeClr val="accent4"/>
                </a:solidFill>
              </a:rPr>
              <a:t>開始駕駛</a:t>
            </a:r>
            <a:r>
              <a:rPr lang="en-US" altLang="zh-TW" b="1" dirty="0">
                <a:solidFill>
                  <a:schemeClr val="accent4"/>
                </a:solidFill>
              </a:rPr>
              <a:t>2</a:t>
            </a:r>
            <a:r>
              <a:rPr lang="zh-TW" altLang="en-US" b="1" dirty="0">
                <a:solidFill>
                  <a:schemeClr val="accent4"/>
                </a:solidFill>
              </a:rPr>
              <a:t>小時。</a:t>
            </a:r>
            <a:endParaRPr lang="en-US" altLang="zh-TW" b="1" dirty="0">
              <a:solidFill>
                <a:schemeClr val="accent4"/>
              </a:solidFill>
            </a:endParaRPr>
          </a:p>
          <a:p>
            <a:r>
              <a:rPr lang="zh-TW" altLang="en-US" dirty="0">
                <a:latin typeface="微軟正黑體 Light" panose="020B0304030504040204" pitchFamily="34" charset="-120"/>
                <a:ea typeface="微軟正黑體 Light" panose="020B0304030504040204" pitchFamily="34" charset="-120"/>
              </a:rPr>
              <a:t>情況</a:t>
            </a:r>
            <a:r>
              <a:rPr lang="en-US" altLang="zh-TW" dirty="0">
                <a:latin typeface="微軟正黑體 Light" panose="020B0304030504040204" pitchFamily="34" charset="-120"/>
                <a:ea typeface="微軟正黑體 Light" panose="020B0304030504040204" pitchFamily="34" charset="-120"/>
              </a:rPr>
              <a:t>2</a:t>
            </a:r>
            <a:r>
              <a:rPr lang="zh-TW" altLang="en-US" dirty="0">
                <a:latin typeface="微軟正黑體 Light" panose="020B0304030504040204" pitchFamily="34" charset="-120"/>
                <a:ea typeface="微軟正黑體 Light" panose="020B0304030504040204" pitchFamily="34" charset="-120"/>
              </a:rPr>
              <a:t>和</a:t>
            </a:r>
            <a:r>
              <a:rPr lang="en-US" altLang="zh-TW" dirty="0">
                <a:latin typeface="微軟正黑體 Light" panose="020B0304030504040204" pitchFamily="34" charset="-120"/>
                <a:ea typeface="微軟正黑體 Light" panose="020B0304030504040204" pitchFamily="34" charset="-120"/>
              </a:rPr>
              <a:t>3</a:t>
            </a:r>
            <a:r>
              <a:rPr lang="zh-TW" altLang="en-US" dirty="0">
                <a:latin typeface="微軟正黑體 Light" panose="020B0304030504040204" pitchFamily="34" charset="-120"/>
                <a:ea typeface="微軟正黑體 Light" panose="020B0304030504040204" pitchFamily="34" charset="-120"/>
              </a:rPr>
              <a:t>的參與者，每</a:t>
            </a:r>
            <a:r>
              <a:rPr lang="en-US" altLang="zh-TW" dirty="0">
                <a:latin typeface="微軟正黑體 Light" panose="020B0304030504040204" pitchFamily="34" charset="-120"/>
                <a:ea typeface="微軟正黑體 Light" panose="020B0304030504040204" pitchFamily="34" charset="-120"/>
              </a:rPr>
              <a:t>200</a:t>
            </a:r>
            <a:r>
              <a:rPr lang="zh-TW" altLang="en-US" dirty="0">
                <a:latin typeface="微軟正黑體 Light" panose="020B0304030504040204" pitchFamily="34" charset="-120"/>
                <a:ea typeface="微軟正黑體 Light" panose="020B0304030504040204" pitchFamily="34" charset="-120"/>
              </a:rPr>
              <a:t>秒的嗶嗶聲會在實驗開始後的</a:t>
            </a:r>
            <a:r>
              <a:rPr lang="en-US" altLang="zh-TW" dirty="0">
                <a:latin typeface="微軟正黑體 Light" panose="020B0304030504040204" pitchFamily="34" charset="-120"/>
                <a:ea typeface="微軟正黑體 Light" panose="020B0304030504040204" pitchFamily="34" charset="-120"/>
              </a:rPr>
              <a:t>5~6</a:t>
            </a:r>
            <a:r>
              <a:rPr lang="zh-TW" altLang="en-US" dirty="0">
                <a:latin typeface="微軟正黑體 Light" panose="020B0304030504040204" pitchFamily="34" charset="-120"/>
                <a:ea typeface="微軟正黑體 Light" panose="020B0304030504040204" pitchFamily="34" charset="-120"/>
              </a:rPr>
              <a:t>分鐘時開始出現。</a:t>
            </a: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rabicPeriod"/>
            </a:pP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rabicPeriod"/>
            </a:pPr>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65E659E0-0693-4A22-9A6B-B871248E1646}"/>
              </a:ext>
            </a:extLst>
          </p:cNvPr>
          <p:cNvSpPr>
            <a:spLocks noGrp="1"/>
          </p:cNvSpPr>
          <p:nvPr>
            <p:ph type="sldNum" sz="quarter" idx="12"/>
          </p:nvPr>
        </p:nvSpPr>
        <p:spPr/>
        <p:txBody>
          <a:bodyPr/>
          <a:lstStyle/>
          <a:p>
            <a:fld id="{947FEC04-8D18-4B84-A546-597DEE4FDAEB}" type="slidenum">
              <a:rPr lang="zh-TW" altLang="en-US" smtClean="0"/>
              <a:t>12</a:t>
            </a:fld>
            <a:endParaRPr lang="zh-TW" altLang="en-US"/>
          </a:p>
        </p:txBody>
      </p:sp>
    </p:spTree>
    <p:extLst>
      <p:ext uri="{BB962C8B-B14F-4D97-AF65-F5344CB8AC3E}">
        <p14:creationId xmlns:p14="http://schemas.microsoft.com/office/powerpoint/2010/main" val="349373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05F370-7782-4BF7-B6A4-B6B4B06B2036}"/>
              </a:ext>
            </a:extLst>
          </p:cNvPr>
          <p:cNvSpPr>
            <a:spLocks noGrp="1"/>
          </p:cNvSpPr>
          <p:nvPr>
            <p:ph type="title"/>
          </p:nvPr>
        </p:nvSpPr>
        <p:spPr/>
        <p:txBody>
          <a:bodyPr/>
          <a:lstStyle/>
          <a:p>
            <a:r>
              <a:rPr lang="en-US" altLang="zh-TW" dirty="0"/>
              <a:t>Epworth </a:t>
            </a:r>
            <a:r>
              <a:rPr lang="zh-TW" altLang="en-US" dirty="0"/>
              <a:t>嗜睡量表</a:t>
            </a:r>
          </a:p>
        </p:txBody>
      </p:sp>
      <p:sp>
        <p:nvSpPr>
          <p:cNvPr id="3" name="內容版面配置區 2">
            <a:extLst>
              <a:ext uri="{FF2B5EF4-FFF2-40B4-BE49-F238E27FC236}">
                <a16:creationId xmlns:a16="http://schemas.microsoft.com/office/drawing/2014/main" id="{2137C574-EEE9-4670-B13F-D44ACECB4DB5}"/>
              </a:ext>
            </a:extLst>
          </p:cNvPr>
          <p:cNvSpPr>
            <a:spLocks noGrp="1"/>
          </p:cNvSpPr>
          <p:nvPr>
            <p:ph idx="1"/>
          </p:nvPr>
        </p:nvSpPr>
        <p:spPr>
          <a:xfrm>
            <a:off x="1159564" y="2904565"/>
            <a:ext cx="9872871" cy="3319262"/>
          </a:xfrm>
        </p:spPr>
        <p:txBody>
          <a:bodyPr numCol="2"/>
          <a:lstStyle/>
          <a:p>
            <a:r>
              <a:rPr lang="zh-TW" altLang="en-US" dirty="0">
                <a:latin typeface="微軟正黑體 Light" panose="020B0304030504040204" pitchFamily="34" charset="-120"/>
                <a:ea typeface="微軟正黑體 Light" panose="020B0304030504040204" pitchFamily="34" charset="-120"/>
              </a:rPr>
              <a:t>坐著閱讀時</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看電視時</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在公眾場合安靜坐著</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坐車一小時</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下午躺著休息時</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坐著與人交談時</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午餐後安靜坐著時</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午餐沒喝酒</a:t>
            </a:r>
            <a:r>
              <a:rPr lang="en-US" altLang="zh-TW" dirty="0">
                <a:latin typeface="微軟正黑體 Light" panose="020B0304030504040204" pitchFamily="34" charset="-120"/>
                <a:ea typeface="微軟正黑體 Light" panose="020B0304030504040204" pitchFamily="34" charset="-120"/>
              </a:rPr>
              <a:t>)</a:t>
            </a:r>
          </a:p>
          <a:p>
            <a:r>
              <a:rPr lang="zh-TW" altLang="en-US" dirty="0">
                <a:latin typeface="微軟正黑體 Light" panose="020B0304030504040204" pitchFamily="34" charset="-120"/>
                <a:ea typeface="微軟正黑體 Light" panose="020B0304030504040204" pitchFamily="34" charset="-120"/>
              </a:rPr>
              <a:t>坐在車裡，當車子由於交通問題停下來數分鐘時</a:t>
            </a:r>
            <a:endParaRPr lang="en-US" altLang="zh-TW" dirty="0">
              <a:latin typeface="微軟正黑體 Light" panose="020B0304030504040204" pitchFamily="34" charset="-120"/>
              <a:ea typeface="微軟正黑體 Light" panose="020B0304030504040204" pitchFamily="34" charset="-120"/>
            </a:endParaRPr>
          </a:p>
          <a:p>
            <a:endParaRPr lang="en-US" altLang="zh-TW"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5988EF86-B89B-4CFF-92D4-835563F43ACD}"/>
              </a:ext>
            </a:extLst>
          </p:cNvPr>
          <p:cNvSpPr>
            <a:spLocks noGrp="1"/>
          </p:cNvSpPr>
          <p:nvPr>
            <p:ph type="sldNum" sz="quarter" idx="12"/>
          </p:nvPr>
        </p:nvSpPr>
        <p:spPr/>
        <p:txBody>
          <a:bodyPr/>
          <a:lstStyle/>
          <a:p>
            <a:fld id="{947FEC04-8D18-4B84-A546-597DEE4FDAEB}" type="slidenum">
              <a:rPr lang="zh-TW" altLang="en-US" smtClean="0"/>
              <a:pPr/>
              <a:t>13</a:t>
            </a:fld>
            <a:endParaRPr lang="zh-TW" altLang="en-US"/>
          </a:p>
        </p:txBody>
      </p:sp>
      <p:sp>
        <p:nvSpPr>
          <p:cNvPr id="6" name="內容版面配置區 2">
            <a:extLst>
              <a:ext uri="{FF2B5EF4-FFF2-40B4-BE49-F238E27FC236}">
                <a16:creationId xmlns:a16="http://schemas.microsoft.com/office/drawing/2014/main" id="{ADCFB286-4A4F-4494-A41C-EFE759AC325B}"/>
              </a:ext>
            </a:extLst>
          </p:cNvPr>
          <p:cNvSpPr txBox="1">
            <a:spLocks/>
          </p:cNvSpPr>
          <p:nvPr/>
        </p:nvSpPr>
        <p:spPr>
          <a:xfrm>
            <a:off x="1159564" y="1684693"/>
            <a:ext cx="9872871" cy="1066800"/>
          </a:xfrm>
          <a:prstGeom prst="rect">
            <a:avLst/>
          </a:prstGeom>
        </p:spPr>
        <p:txBody>
          <a:bodyPr vert="horz" lIns="91440" tIns="45720" rIns="91440" bIns="45720" numCol="2" rtlCol="0">
            <a:normAutofit fontScale="92500" lnSpcReduction="10000"/>
          </a:bodyPr>
          <a:lstStyle>
            <a:lvl1pPr marL="228600" indent="-182880" algn="l" defTabSz="914400" rtl="0" eaLnBrk="1" latinLnBrk="0" hangingPunct="1">
              <a:lnSpc>
                <a:spcPct val="150000"/>
              </a:lnSpc>
              <a:spcBef>
                <a:spcPts val="1400"/>
              </a:spcBef>
              <a:buClr>
                <a:schemeClr val="tx1"/>
              </a:buClr>
              <a:buSzPct val="80000"/>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buFont typeface="Wingdings" panose="05000000000000000000" pitchFamily="2" charset="2"/>
              <a:buChar char="p"/>
            </a:pPr>
            <a:r>
              <a:rPr lang="en-US" altLang="zh-TW" b="1" dirty="0">
                <a:solidFill>
                  <a:schemeClr val="accent4"/>
                </a:solidFill>
              </a:rPr>
              <a:t>0</a:t>
            </a:r>
            <a:r>
              <a:rPr lang="zh-TW" altLang="en-US" b="1" dirty="0">
                <a:solidFill>
                  <a:schemeClr val="accent4"/>
                </a:solidFill>
              </a:rPr>
              <a:t>：不會打瞌睡</a:t>
            </a:r>
            <a:endParaRPr lang="en-US" altLang="zh-TW" b="1" dirty="0">
              <a:solidFill>
                <a:schemeClr val="accent4"/>
              </a:solidFill>
            </a:endParaRPr>
          </a:p>
          <a:p>
            <a:pPr>
              <a:buFont typeface="Wingdings" panose="05000000000000000000" pitchFamily="2" charset="2"/>
              <a:buChar char="p"/>
            </a:pPr>
            <a:r>
              <a:rPr lang="en-US" altLang="zh-TW" b="1" dirty="0">
                <a:solidFill>
                  <a:schemeClr val="accent4"/>
                </a:solidFill>
              </a:rPr>
              <a:t>1</a:t>
            </a:r>
            <a:r>
              <a:rPr lang="zh-TW" altLang="en-US" b="1" dirty="0">
                <a:solidFill>
                  <a:schemeClr val="accent4"/>
                </a:solidFill>
              </a:rPr>
              <a:t>：打瞌睡的可能性很小</a:t>
            </a:r>
            <a:endParaRPr lang="en-US" altLang="zh-TW" b="1" dirty="0">
              <a:solidFill>
                <a:schemeClr val="accent4"/>
              </a:solidFill>
            </a:endParaRPr>
          </a:p>
          <a:p>
            <a:pPr>
              <a:buFont typeface="Wingdings" panose="05000000000000000000" pitchFamily="2" charset="2"/>
              <a:buChar char="p"/>
            </a:pPr>
            <a:r>
              <a:rPr lang="en-US" altLang="zh-TW" b="1" dirty="0">
                <a:solidFill>
                  <a:schemeClr val="accent4"/>
                </a:solidFill>
              </a:rPr>
              <a:t>2</a:t>
            </a:r>
            <a:r>
              <a:rPr lang="zh-TW" altLang="en-US" b="1" dirty="0">
                <a:solidFill>
                  <a:schemeClr val="accent4"/>
                </a:solidFill>
              </a:rPr>
              <a:t>：打瞌睡的可能性中等</a:t>
            </a:r>
            <a:endParaRPr lang="en-US" altLang="zh-TW" b="1" dirty="0">
              <a:solidFill>
                <a:schemeClr val="accent4"/>
              </a:solidFill>
            </a:endParaRPr>
          </a:p>
          <a:p>
            <a:pPr>
              <a:buFont typeface="Wingdings" panose="05000000000000000000" pitchFamily="2" charset="2"/>
              <a:buChar char="p"/>
            </a:pPr>
            <a:r>
              <a:rPr lang="en-US" altLang="zh-TW" b="1" dirty="0">
                <a:solidFill>
                  <a:schemeClr val="accent4"/>
                </a:solidFill>
              </a:rPr>
              <a:t>3</a:t>
            </a:r>
            <a:r>
              <a:rPr lang="zh-TW" altLang="en-US" b="1" dirty="0">
                <a:solidFill>
                  <a:schemeClr val="accent4"/>
                </a:solidFill>
              </a:rPr>
              <a:t>：很大可能打瞌睡</a:t>
            </a:r>
            <a:endParaRPr lang="en-US" altLang="zh-TW" b="1" dirty="0">
              <a:solidFill>
                <a:schemeClr val="accent4"/>
              </a:solidFill>
            </a:endParaRPr>
          </a:p>
        </p:txBody>
      </p:sp>
      <p:sp>
        <p:nvSpPr>
          <p:cNvPr id="7" name="文字方塊 6">
            <a:extLst>
              <a:ext uri="{FF2B5EF4-FFF2-40B4-BE49-F238E27FC236}">
                <a16:creationId xmlns:a16="http://schemas.microsoft.com/office/drawing/2014/main" id="{8009B3CD-7D06-406D-A850-6BBE806BA191}"/>
              </a:ext>
            </a:extLst>
          </p:cNvPr>
          <p:cNvSpPr txBox="1"/>
          <p:nvPr/>
        </p:nvSpPr>
        <p:spPr>
          <a:xfrm>
            <a:off x="6080760" y="5294293"/>
            <a:ext cx="4865146" cy="954107"/>
          </a:xfrm>
          <a:prstGeom prst="rect">
            <a:avLst/>
          </a:prstGeom>
          <a:noFill/>
        </p:spPr>
        <p:txBody>
          <a:bodyPr wrap="square" rtlCol="0">
            <a:spAutoFit/>
          </a:bodyPr>
          <a:lstStyle/>
          <a:p>
            <a:pPr marL="285750" indent="-285750">
              <a:buFont typeface="Wingdings" panose="05000000000000000000" pitchFamily="2" charset="2"/>
              <a:buChar char="ü"/>
            </a:pPr>
            <a:r>
              <a:rPr lang="en-US" altLang="zh-TW" sz="1400" dirty="0">
                <a:latin typeface="微軟正黑體 Light" panose="020B0304030504040204" pitchFamily="34" charset="-120"/>
                <a:ea typeface="微軟正黑體 Light" panose="020B0304030504040204" pitchFamily="34" charset="-120"/>
              </a:rPr>
              <a:t>1-6</a:t>
            </a:r>
            <a:r>
              <a:rPr lang="zh-TW" altLang="en-US" sz="1400" dirty="0">
                <a:latin typeface="微軟正黑體 Light" panose="020B0304030504040204" pitchFamily="34" charset="-120"/>
                <a:ea typeface="微軟正黑體 Light" panose="020B0304030504040204" pitchFamily="34" charset="-120"/>
              </a:rPr>
              <a:t>分：睡眠正常</a:t>
            </a:r>
            <a:endParaRPr lang="en-US" altLang="zh-TW" sz="1400" dirty="0">
              <a:latin typeface="微軟正黑體 Light" panose="020B0304030504040204" pitchFamily="34" charset="-120"/>
              <a:ea typeface="微軟正黑體 Light" panose="020B0304030504040204" pitchFamily="34" charset="-120"/>
            </a:endParaRPr>
          </a:p>
          <a:p>
            <a:pPr marL="285750" indent="-285750">
              <a:buFont typeface="Wingdings" panose="05000000000000000000" pitchFamily="2" charset="2"/>
              <a:buChar char="ü"/>
            </a:pPr>
            <a:r>
              <a:rPr lang="en-US" altLang="zh-TW" sz="1400" dirty="0">
                <a:latin typeface="微軟正黑體 Light" panose="020B0304030504040204" pitchFamily="34" charset="-120"/>
                <a:ea typeface="微軟正黑體 Light" panose="020B0304030504040204" pitchFamily="34" charset="-120"/>
              </a:rPr>
              <a:t>7-8</a:t>
            </a:r>
            <a:r>
              <a:rPr lang="zh-TW" altLang="en-US" sz="1400" dirty="0">
                <a:latin typeface="微軟正黑體 Light" panose="020B0304030504040204" pitchFamily="34" charset="-120"/>
                <a:ea typeface="微軟正黑體 Light" panose="020B0304030504040204" pitchFamily="34" charset="-120"/>
              </a:rPr>
              <a:t>分：一般嗜睡性</a:t>
            </a:r>
            <a:endParaRPr lang="en-US" altLang="zh-TW" sz="1400" dirty="0">
              <a:latin typeface="微軟正黑體 Light" panose="020B0304030504040204" pitchFamily="34" charset="-120"/>
              <a:ea typeface="微軟正黑體 Light" panose="020B0304030504040204" pitchFamily="34" charset="-120"/>
            </a:endParaRPr>
          </a:p>
          <a:p>
            <a:pPr marL="285750" indent="-285750">
              <a:buFont typeface="Wingdings" panose="05000000000000000000" pitchFamily="2" charset="2"/>
              <a:buChar char="ü"/>
            </a:pPr>
            <a:r>
              <a:rPr lang="en-US" altLang="zh-TW" sz="1400" dirty="0">
                <a:latin typeface="微軟正黑體 Light" panose="020B0304030504040204" pitchFamily="34" charset="-120"/>
                <a:ea typeface="微軟正黑體 Light" panose="020B0304030504040204" pitchFamily="34" charset="-120"/>
              </a:rPr>
              <a:t>9-24</a:t>
            </a:r>
            <a:r>
              <a:rPr lang="zh-TW" altLang="en-US" sz="1400" dirty="0">
                <a:latin typeface="微軟正黑體 Light" panose="020B0304030504040204" pitchFamily="34" charset="-120"/>
                <a:ea typeface="微軟正黑體 Light" panose="020B0304030504040204" pitchFamily="34" charset="-120"/>
              </a:rPr>
              <a:t>分：不正常嗜睡</a:t>
            </a:r>
            <a:r>
              <a:rPr lang="en-US" altLang="zh-TW" sz="1400" dirty="0">
                <a:latin typeface="微軟正黑體 Light" panose="020B0304030504040204" pitchFamily="34" charset="-120"/>
                <a:ea typeface="微軟正黑體 Light" panose="020B0304030504040204" pitchFamily="34" charset="-120"/>
              </a:rPr>
              <a:t>(</a:t>
            </a:r>
            <a:r>
              <a:rPr lang="zh-TW" altLang="en-US" sz="1400" dirty="0">
                <a:latin typeface="微軟正黑體 Light" panose="020B0304030504040204" pitchFamily="34" charset="-120"/>
                <a:ea typeface="微軟正黑體 Light" panose="020B0304030504040204" pitchFamily="34" charset="-120"/>
              </a:rPr>
              <a:t>可能病理性</a:t>
            </a:r>
            <a:r>
              <a:rPr lang="en-US" altLang="zh-TW" sz="1400" dirty="0">
                <a:latin typeface="微軟正黑體 Light" panose="020B0304030504040204" pitchFamily="34" charset="-120"/>
                <a:ea typeface="微軟正黑體 Light" panose="020B0304030504040204" pitchFamily="34" charset="-120"/>
              </a:rPr>
              <a:t>)</a:t>
            </a:r>
          </a:p>
          <a:p>
            <a:pPr marL="285750" indent="-285750">
              <a:buFont typeface="Wingdings" panose="05000000000000000000" pitchFamily="2" charset="2"/>
              <a:buChar char="ü"/>
            </a:pPr>
            <a:endParaRPr lang="zh-TW" alt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9283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最終的樣本數為</a:t>
                </a:r>
                <a:r>
                  <a:rPr lang="en-US" altLang="zh-TW" dirty="0">
                    <a:latin typeface="微軟正黑體 Light" panose="020B0304030504040204" pitchFamily="34" charset="-120"/>
                    <a:ea typeface="微軟正黑體 Light" panose="020B0304030504040204" pitchFamily="34" charset="-120"/>
                  </a:rPr>
                  <a:t>85</a:t>
                </a:r>
                <a:r>
                  <a:rPr lang="zh-TW" altLang="en-US" dirty="0">
                    <a:latin typeface="微軟正黑體 Light" panose="020B0304030504040204" pitchFamily="34" charset="-120"/>
                    <a:ea typeface="微軟正黑體 Light" panose="020B0304030504040204" pitchFamily="34" charset="-120"/>
                  </a:rPr>
                  <a:t>位參與者。</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總體平均年齡：</a:t>
                </a:r>
                <a:r>
                  <a:rPr lang="en-US" altLang="zh-TW" dirty="0">
                    <a:latin typeface="微軟正黑體 Light" panose="020B0304030504040204" pitchFamily="34" charset="-120"/>
                    <a:ea typeface="微軟正黑體 Light" panose="020B0304030504040204" pitchFamily="34" charset="-120"/>
                  </a:rPr>
                  <a:t>45.8</a:t>
                </a:r>
                <a:r>
                  <a:rPr lang="zh-TW" altLang="en-US" dirty="0">
                    <a:latin typeface="微軟正黑體 Light" panose="020B0304030504040204" pitchFamily="34" charset="-120"/>
                    <a:ea typeface="微軟正黑體 Light" panose="020B0304030504040204" pitchFamily="34" charset="-120"/>
                  </a:rPr>
                  <a:t>歲  </a:t>
                </a:r>
                <a:r>
                  <a:rPr lang="en-US" altLang="zh-TW" dirty="0">
                    <a:latin typeface="微軟正黑體 Light" panose="020B0304030504040204" pitchFamily="34" charset="-120"/>
                    <a:ea typeface="微軟正黑體 Light" panose="020B0304030504040204" pitchFamily="34" charset="-120"/>
                  </a:rPr>
                  <a:t>F(2,82)=0.32  p=0.73</a:t>
                </a:r>
              </a:p>
              <a:p>
                <a:r>
                  <a:rPr lang="zh-TW" altLang="en-US" dirty="0">
                    <a:latin typeface="微軟正黑體 Light" panose="020B0304030504040204" pitchFamily="34" charset="-120"/>
                    <a:ea typeface="微軟正黑體 Light" panose="020B0304030504040204" pitchFamily="34" charset="-120"/>
                  </a:rPr>
                  <a:t>女性占</a:t>
                </a:r>
                <a:r>
                  <a:rPr lang="en-US" altLang="zh-TW" dirty="0">
                    <a:latin typeface="微軟正黑體 Light" panose="020B0304030504040204" pitchFamily="34" charset="-120"/>
                    <a:ea typeface="微軟正黑體 Light" panose="020B0304030504040204" pitchFamily="34" charset="-120"/>
                  </a:rPr>
                  <a:t>56.5%</a:t>
                </a:r>
                <a:r>
                  <a:rPr lang="zh-TW" altLang="en-US" dirty="0">
                    <a:latin typeface="微軟正黑體 Light" panose="020B0304030504040204" pitchFamily="34" charset="-120"/>
                    <a:ea typeface="微軟正黑體 Light" panose="020B0304030504040204" pitchFamily="34" charset="-120"/>
                  </a:rPr>
                  <a:t>，三組間的性別沒有顯著差異</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𝑋</m:t>
                        </m:r>
                      </m:e>
                      <m:sub>
                        <m:r>
                          <a:rPr lang="en-US" altLang="zh-TW" i="1">
                            <a:latin typeface="Cambria Math" panose="02040503050406030204" pitchFamily="18" charset="0"/>
                          </a:rPr>
                          <m:t>(</m:t>
                        </m:r>
                        <m:r>
                          <a:rPr lang="en-US" altLang="zh-TW" i="1" smtClean="0">
                            <a:latin typeface="Cambria Math" panose="02040503050406030204" pitchFamily="18" charset="0"/>
                          </a:rPr>
                          <m:t>2)</m:t>
                        </m:r>
                      </m:sub>
                      <m:sup>
                        <m:r>
                          <a:rPr lang="en-US" altLang="zh-TW" i="1">
                            <a:latin typeface="Cambria Math" panose="02040503050406030204" pitchFamily="18" charset="0"/>
                          </a:rPr>
                          <m:t>2</m:t>
                        </m:r>
                      </m:sup>
                    </m:sSubSup>
                  </m:oMath>
                </a14:m>
                <a:r>
                  <a:rPr lang="en-US" altLang="zh-TW" dirty="0">
                    <a:latin typeface="微軟正黑體 Light" panose="020B0304030504040204" pitchFamily="34" charset="-120"/>
                    <a:ea typeface="微軟正黑體 Light" panose="020B0304030504040204" pitchFamily="34" charset="-120"/>
                  </a:rPr>
                  <a:t>=0.74</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p=0.69</a:t>
                </a:r>
              </a:p>
              <a:p>
                <a:r>
                  <a:rPr lang="zh-TW" altLang="en-US" dirty="0">
                    <a:latin typeface="微軟正黑體 Light" panose="020B0304030504040204" pitchFamily="34" charset="-120"/>
                    <a:ea typeface="微軟正黑體 Light" panose="020B0304030504040204" pitchFamily="34" charset="-120"/>
                  </a:rPr>
                  <a:t>持有有效駕照超過</a:t>
                </a:r>
                <a:r>
                  <a:rPr lang="en-US" altLang="zh-TW" dirty="0">
                    <a:latin typeface="微軟正黑體 Light" panose="020B0304030504040204" pitchFamily="34" charset="-120"/>
                    <a:ea typeface="微軟正黑體 Light" panose="020B0304030504040204" pitchFamily="34" charset="-120"/>
                  </a:rPr>
                  <a:t>10</a:t>
                </a:r>
                <a:r>
                  <a:rPr lang="zh-TW" altLang="en-US" dirty="0">
                    <a:latin typeface="微軟正黑體 Light" panose="020B0304030504040204" pitchFamily="34" charset="-120"/>
                    <a:ea typeface="微軟正黑體 Light" panose="020B0304030504040204" pitchFamily="34" charset="-120"/>
                  </a:rPr>
                  <a:t>年占</a:t>
                </a:r>
                <a:r>
                  <a:rPr lang="en-US" altLang="zh-TW" dirty="0">
                    <a:latin typeface="微軟正黑體 Light" panose="020B0304030504040204" pitchFamily="34" charset="-120"/>
                    <a:ea typeface="微軟正黑體 Light" panose="020B0304030504040204" pitchFamily="34" charset="-120"/>
                  </a:rPr>
                  <a:t>83.5%</a:t>
                </a:r>
              </a:p>
              <a:p>
                <a:r>
                  <a:rPr lang="zh-TW" altLang="en-US" dirty="0">
                    <a:latin typeface="微軟正黑體 Light" panose="020B0304030504040204" pitchFamily="34" charset="-120"/>
                    <a:ea typeface="微軟正黑體 Light" panose="020B0304030504040204" pitchFamily="34" charset="-120"/>
                  </a:rPr>
                  <a:t>每周至少開車一次占</a:t>
                </a:r>
                <a:r>
                  <a:rPr lang="en-US" altLang="zh-TW" dirty="0">
                    <a:latin typeface="微軟正黑體 Light" panose="020B0304030504040204" pitchFamily="34" charset="-120"/>
                    <a:ea typeface="微軟正黑體 Light" panose="020B0304030504040204" pitchFamily="34" charset="-120"/>
                  </a:rPr>
                  <a:t>90.6%</a:t>
                </a:r>
              </a:p>
              <a:p>
                <a:r>
                  <a:rPr lang="zh-TW" altLang="en-US" dirty="0">
                    <a:latin typeface="微軟正黑體 Light" panose="020B0304030504040204" pitchFamily="34" charset="-120"/>
                    <a:ea typeface="微軟正黑體 Light" panose="020B0304030504040204" pitchFamily="34" charset="-120"/>
                  </a:rPr>
                  <a:t>每星期平均行駛</a:t>
                </a:r>
                <a:r>
                  <a:rPr lang="en-US" altLang="zh-TW" dirty="0">
                    <a:latin typeface="微軟正黑體 Light" panose="020B0304030504040204" pitchFamily="34" charset="-120"/>
                    <a:ea typeface="微軟正黑體 Light" panose="020B0304030504040204" pitchFamily="34" charset="-120"/>
                  </a:rPr>
                  <a:t>140</a:t>
                </a:r>
                <a:r>
                  <a:rPr lang="zh-TW" altLang="en-US" dirty="0">
                    <a:latin typeface="微軟正黑體 Light" panose="020B0304030504040204" pitchFamily="34" charset="-120"/>
                    <a:ea typeface="微軟正黑體 Light" panose="020B0304030504040204" pitchFamily="34" charset="-120"/>
                  </a:rPr>
                  <a:t>公里</a:t>
                </a:r>
                <a:endParaRPr lang="en-US" altLang="zh-TW" dirty="0">
                  <a:latin typeface="微軟正黑體 Light" panose="020B0304030504040204" pitchFamily="34" charset="-120"/>
                  <a:ea typeface="微軟正黑體 Light" panose="020B0304030504040204" pitchFamily="34" charset="-120"/>
                </a:endParaRPr>
              </a:p>
              <a:p>
                <a:endParaRPr lang="zh-TW" altLang="en-US" dirty="0">
                  <a:latin typeface="微軟正黑體 Light" panose="020B0304030504040204" pitchFamily="34" charset="-120"/>
                  <a:ea typeface="微軟正黑體 Light" panose="020B0304030504040204" pitchFamily="34" charset="-120"/>
                </a:endParaRPr>
              </a:p>
            </p:txBody>
          </p:sp>
        </mc:Choice>
        <mc:Fallback xmlns="">
          <p:sp>
            <p:nvSpPr>
              <p:cNvPr id="3" name="內容版面配置區 2">
                <a:extLst>
                  <a:ext uri="{FF2B5EF4-FFF2-40B4-BE49-F238E27FC236}">
                    <a16:creationId xmlns:a16="http://schemas.microsoft.com/office/drawing/2014/main" id="{F31B71B0-8A86-4CE2-B49F-83A143502747}"/>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14</a:t>
            </a:fld>
            <a:endParaRPr lang="zh-TW" altLang="en-US"/>
          </a:p>
        </p:txBody>
      </p:sp>
    </p:spTree>
    <p:extLst>
      <p:ext uri="{BB962C8B-B14F-4D97-AF65-F5344CB8AC3E}">
        <p14:creationId xmlns:p14="http://schemas.microsoft.com/office/powerpoint/2010/main" val="376578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a:xfrm>
            <a:off x="1143000" y="1531621"/>
            <a:ext cx="9872871" cy="4564379"/>
          </a:xfrm>
        </p:spPr>
        <p:txBody>
          <a:bodyPr/>
          <a:lstStyle/>
          <a:p>
            <a:r>
              <a:rPr lang="zh-TW" altLang="en-US" dirty="0">
                <a:latin typeface="微軟正黑體 Light" panose="020B0304030504040204" pitchFamily="34" charset="-120"/>
                <a:ea typeface="微軟正黑體 Light" panose="020B0304030504040204" pitchFamily="34" charset="-120"/>
              </a:rPr>
              <a:t>口頭報告嗜睡評分，</a:t>
            </a:r>
            <a:r>
              <a:rPr lang="en-US" altLang="zh-TW" dirty="0">
                <a:latin typeface="微軟正黑體 Light" panose="020B0304030504040204" pitchFamily="34" charset="-120"/>
                <a:ea typeface="微軟正黑體 Light" panose="020B0304030504040204" pitchFamily="34" charset="-120"/>
              </a:rPr>
              <a:t>85.1%</a:t>
            </a:r>
            <a:r>
              <a:rPr lang="zh-TW" altLang="en-US" dirty="0">
                <a:latin typeface="微軟正黑體 Light" panose="020B0304030504040204" pitchFamily="34" charset="-120"/>
                <a:ea typeface="微軟正黑體 Light" panose="020B0304030504040204" pitchFamily="34" charset="-120"/>
              </a:rPr>
              <a:t>的人有想睡覺的跡象</a:t>
            </a:r>
            <a:r>
              <a:rPr lang="en-US" altLang="zh-TW" dirty="0">
                <a:latin typeface="微軟正黑體 Light" panose="020B0304030504040204" pitchFamily="34" charset="-120"/>
                <a:ea typeface="微軟正黑體 Light" panose="020B0304030504040204" pitchFamily="34" charset="-120"/>
              </a:rPr>
              <a:t>(6</a:t>
            </a:r>
            <a:r>
              <a:rPr lang="zh-TW" altLang="en-US" dirty="0">
                <a:latin typeface="微軟正黑體 Light" panose="020B0304030504040204" pitchFamily="34" charset="-120"/>
                <a:ea typeface="微軟正黑體 Light" panose="020B0304030504040204" pitchFamily="34" charset="-120"/>
              </a:rPr>
              <a:t>分</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睡著的可能性，有</a:t>
            </a:r>
            <a:r>
              <a:rPr lang="en-US" altLang="zh-TW" dirty="0">
                <a:latin typeface="微軟正黑體 Light" panose="020B0304030504040204" pitchFamily="34" charset="-120"/>
                <a:ea typeface="微軟正黑體 Light" panose="020B0304030504040204" pitchFamily="34" charset="-120"/>
              </a:rPr>
              <a:t>56.1</a:t>
            </a:r>
            <a:r>
              <a:rPr lang="zh-TW" altLang="en-US" dirty="0">
                <a:latin typeface="微軟正黑體 Light" panose="020B0304030504040204" pitchFamily="34" charset="-120"/>
                <a:ea typeface="微軟正黑體 Light" panose="020B0304030504040204" pitchFamily="34" charset="-120"/>
              </a:rPr>
              <a:t>人覺得他們可能會睡著</a:t>
            </a:r>
            <a:r>
              <a:rPr lang="en-US" altLang="zh-TW" dirty="0">
                <a:latin typeface="微軟正黑體 Light" panose="020B0304030504040204" pitchFamily="34" charset="-120"/>
                <a:ea typeface="微軟正黑體 Light" panose="020B0304030504040204" pitchFamily="34" charset="-120"/>
              </a:rPr>
              <a:t>(4</a:t>
            </a:r>
            <a:r>
              <a:rPr lang="zh-TW" altLang="en-US" dirty="0">
                <a:latin typeface="微軟正黑體 Light" panose="020B0304030504040204" pitchFamily="34" charset="-120"/>
                <a:ea typeface="微軟正黑體 Light" panose="020B0304030504040204" pitchFamily="34" charset="-120"/>
              </a:rPr>
              <a:t>或</a:t>
            </a:r>
            <a:r>
              <a:rPr lang="en-US" altLang="zh-TW" dirty="0">
                <a:latin typeface="微軟正黑體 Light" panose="020B0304030504040204" pitchFamily="34" charset="-120"/>
                <a:ea typeface="微軟正黑體 Light" panose="020B0304030504040204" pitchFamily="34" charset="-120"/>
              </a:rPr>
              <a:t>5</a:t>
            </a:r>
            <a:r>
              <a:rPr lang="zh-TW" altLang="en-US" dirty="0">
                <a:latin typeface="微軟正黑體 Light" panose="020B0304030504040204" pitchFamily="34" charset="-120"/>
                <a:ea typeface="微軟正黑體 Light" panose="020B0304030504040204" pitchFamily="34" charset="-120"/>
              </a:rPr>
              <a:t>分</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發生碰撞的可能性，</a:t>
            </a:r>
            <a:r>
              <a:rPr lang="en-US" altLang="zh-TW" dirty="0">
                <a:latin typeface="微軟正黑體 Light" panose="020B0304030504040204" pitchFamily="34" charset="-120"/>
                <a:ea typeface="微軟正黑體 Light" panose="020B0304030504040204" pitchFamily="34" charset="-120"/>
              </a:rPr>
              <a:t>43.5%</a:t>
            </a:r>
            <a:r>
              <a:rPr lang="zh-TW" altLang="en-US" dirty="0">
                <a:latin typeface="微軟正黑體 Light" panose="020B0304030504040204" pitchFamily="34" charset="-120"/>
                <a:ea typeface="微軟正黑體 Light" panose="020B0304030504040204" pitchFamily="34" charset="-120"/>
              </a:rPr>
              <a:t>的人評分為</a:t>
            </a:r>
            <a:r>
              <a:rPr lang="en-US" altLang="zh-TW" dirty="0">
                <a:latin typeface="微軟正黑體 Light" panose="020B0304030504040204" pitchFamily="34" charset="-120"/>
                <a:ea typeface="微軟正黑體 Light" panose="020B0304030504040204" pitchFamily="34" charset="-120"/>
              </a:rPr>
              <a:t>4</a:t>
            </a:r>
            <a:r>
              <a:rPr lang="zh-TW" altLang="en-US" dirty="0">
                <a:latin typeface="微軟正黑體 Light" panose="020B0304030504040204" pitchFamily="34" charset="-120"/>
                <a:ea typeface="微軟正黑體 Light" panose="020B0304030504040204" pitchFamily="34" charset="-120"/>
              </a:rPr>
              <a:t>或</a:t>
            </a:r>
            <a:r>
              <a:rPr lang="en-US" altLang="zh-TW" dirty="0">
                <a:latin typeface="微軟正黑體 Light" panose="020B0304030504040204" pitchFamily="34" charset="-120"/>
                <a:ea typeface="微軟正黑體 Light" panose="020B0304030504040204" pitchFamily="34" charset="-120"/>
              </a:rPr>
              <a:t>5</a:t>
            </a:r>
            <a:r>
              <a:rPr lang="zh-TW" altLang="en-US" dirty="0">
                <a:latin typeface="微軟正黑體 Light" panose="020B0304030504040204" pitchFamily="34" charset="-120"/>
                <a:ea typeface="微軟正黑體 Light" panose="020B0304030504040204" pitchFamily="34" charset="-120"/>
              </a:rPr>
              <a:t>分。</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嗜睡對於時間有顯著影響</a:t>
            </a:r>
            <a:r>
              <a:rPr lang="en-US" altLang="zh-TW" dirty="0">
                <a:latin typeface="微軟正黑體 Light" panose="020B0304030504040204" pitchFamily="34" charset="-120"/>
                <a:ea typeface="微軟正黑體 Light" panose="020B0304030504040204" pitchFamily="34" charset="-120"/>
              </a:rPr>
              <a:t>(p=0.0001)</a:t>
            </a:r>
            <a:r>
              <a:rPr lang="zh-TW" altLang="en-US" dirty="0">
                <a:latin typeface="微軟正黑體 Light" panose="020B0304030504040204" pitchFamily="34" charset="-120"/>
                <a:ea typeface="微軟正黑體 Light" panose="020B0304030504040204" pitchFamily="34" charset="-120"/>
              </a:rPr>
              <a:t>但對情況無顯著影響</a:t>
            </a:r>
            <a:r>
              <a:rPr lang="en-US" altLang="zh-TW" dirty="0">
                <a:latin typeface="微軟正黑體 Light" panose="020B0304030504040204" pitchFamily="34" charset="-120"/>
                <a:ea typeface="微軟正黑體 Light" panose="020B0304030504040204" pitchFamily="34" charset="-120"/>
              </a:rPr>
              <a:t>(p=0.11)</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嗜睡對於時間、情況有顯著的交互作用</a:t>
            </a:r>
            <a:r>
              <a:rPr lang="en-US" altLang="zh-TW" dirty="0">
                <a:latin typeface="微軟正黑體 Light" panose="020B0304030504040204" pitchFamily="34" charset="-120"/>
                <a:ea typeface="微軟正黑體 Light" panose="020B0304030504040204" pitchFamily="34" charset="-120"/>
              </a:rPr>
              <a:t>(p=0.001)</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情況對於睡著的可能性沒有顯著影響</a:t>
            </a:r>
            <a:r>
              <a:rPr lang="en-US" altLang="zh-TW" dirty="0">
                <a:latin typeface="微軟正黑體 Light" panose="020B0304030504040204" pitchFamily="34" charset="-120"/>
                <a:ea typeface="微軟正黑體 Light" panose="020B0304030504040204" pitchFamily="34" charset="-120"/>
              </a:rPr>
              <a:t>(p=0.09)</a:t>
            </a:r>
            <a:r>
              <a:rPr lang="zh-TW" altLang="en-US" dirty="0">
                <a:latin typeface="微軟正黑體 Light" panose="020B0304030504040204" pitchFamily="34" charset="-120"/>
                <a:ea typeface="微軟正黑體 Light" panose="020B0304030504040204" pitchFamily="34" charset="-120"/>
              </a:rPr>
              <a:t>，但對於三者之間沒有顯著的交互作用</a:t>
            </a:r>
            <a:r>
              <a:rPr lang="en-US" altLang="zh-TW" dirty="0">
                <a:latin typeface="微軟正黑體 Light" panose="020B0304030504040204" pitchFamily="34" charset="-120"/>
                <a:ea typeface="微軟正黑體 Light" panose="020B0304030504040204" pitchFamily="34" charset="-120"/>
              </a:rPr>
              <a:t>(p=0.44)</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15</a:t>
            </a:fld>
            <a:endParaRPr lang="zh-TW" altLang="en-US"/>
          </a:p>
        </p:txBody>
      </p:sp>
      <p:graphicFrame>
        <p:nvGraphicFramePr>
          <p:cNvPr id="7" name="表格 6">
            <a:extLst>
              <a:ext uri="{FF2B5EF4-FFF2-40B4-BE49-F238E27FC236}">
                <a16:creationId xmlns:a16="http://schemas.microsoft.com/office/drawing/2014/main" id="{83420831-3F99-46AF-8704-644D2A8965B5}"/>
              </a:ext>
            </a:extLst>
          </p:cNvPr>
          <p:cNvGraphicFramePr>
            <a:graphicFrameLocks noGrp="1"/>
          </p:cNvGraphicFramePr>
          <p:nvPr>
            <p:extLst>
              <p:ext uri="{D42A27DB-BD31-4B8C-83A1-F6EECF244321}">
                <p14:modId xmlns:p14="http://schemas.microsoft.com/office/powerpoint/2010/main" val="3667042267"/>
              </p:ext>
            </p:extLst>
          </p:nvPr>
        </p:nvGraphicFramePr>
        <p:xfrm>
          <a:off x="6377498" y="395169"/>
          <a:ext cx="5400000" cy="2966720"/>
        </p:xfrm>
        <a:graphic>
          <a:graphicData uri="http://schemas.openxmlformats.org/drawingml/2006/table">
            <a:tbl>
              <a:tblPr firstRow="1" bandRow="1">
                <a:tableStyleId>{5940675A-B579-460E-94D1-54222C63F5DA}</a:tableStyleId>
              </a:tblPr>
              <a:tblGrid>
                <a:gridCol w="1800000">
                  <a:extLst>
                    <a:ext uri="{9D8B030D-6E8A-4147-A177-3AD203B41FA5}">
                      <a16:colId xmlns:a16="http://schemas.microsoft.com/office/drawing/2014/main" val="772622971"/>
                    </a:ext>
                  </a:extLst>
                </a:gridCol>
                <a:gridCol w="1800000">
                  <a:extLst>
                    <a:ext uri="{9D8B030D-6E8A-4147-A177-3AD203B41FA5}">
                      <a16:colId xmlns:a16="http://schemas.microsoft.com/office/drawing/2014/main" val="191066315"/>
                    </a:ext>
                  </a:extLst>
                </a:gridCol>
                <a:gridCol w="1800000">
                  <a:extLst>
                    <a:ext uri="{9D8B030D-6E8A-4147-A177-3AD203B41FA5}">
                      <a16:colId xmlns:a16="http://schemas.microsoft.com/office/drawing/2014/main" val="3828871001"/>
                    </a:ext>
                  </a:extLst>
                </a:gridCol>
              </a:tblGrid>
              <a:tr h="370840">
                <a:tc>
                  <a:txBody>
                    <a:bodyPr/>
                    <a:lstStyle/>
                    <a:p>
                      <a:pPr algn="ctr"/>
                      <a:r>
                        <a:rPr lang="en-US" altLang="zh-TW" sz="1600" dirty="0">
                          <a:latin typeface="微軟正黑體" panose="020B0604030504040204" pitchFamily="34" charset="-120"/>
                          <a:ea typeface="微軟正黑體" panose="020B0604030504040204" pitchFamily="34" charset="-120"/>
                        </a:rPr>
                        <a:t>KSS</a:t>
                      </a:r>
                      <a:r>
                        <a:rPr lang="zh-TW" altLang="en-US" sz="1600" dirty="0">
                          <a:latin typeface="微軟正黑體" panose="020B0604030504040204" pitchFamily="34" charset="-120"/>
                          <a:ea typeface="微軟正黑體" panose="020B0604030504040204" pitchFamily="34" charset="-120"/>
                        </a:rPr>
                        <a:t>嗜睡量表</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123910576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226517282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情況</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0.57</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0.11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0219522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情況</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69112256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睡著的可能性</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337802245"/>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534721012"/>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情況</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0.25</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0.09</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26289994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情況</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0.44</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405086871"/>
                  </a:ext>
                </a:extLst>
              </a:tr>
            </a:tbl>
          </a:graphicData>
        </a:graphic>
      </p:graphicFrame>
    </p:spTree>
    <p:extLst>
      <p:ext uri="{BB962C8B-B14F-4D97-AF65-F5344CB8AC3E}">
        <p14:creationId xmlns:p14="http://schemas.microsoft.com/office/powerpoint/2010/main" val="42234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normAutofit/>
              </a:bodyPr>
              <a:lstStyle/>
              <a:p>
                <a:r>
                  <a:rPr lang="zh-TW" altLang="en-US" sz="1900" dirty="0">
                    <a:latin typeface="微軟正黑體 Light" panose="020B0304030504040204" pitchFamily="34" charset="-120"/>
                    <a:ea typeface="微軟正黑體 Light" panose="020B0304030504040204" pitchFamily="34" charset="-120"/>
                  </a:rPr>
                  <a:t>有</a:t>
                </a:r>
                <a:r>
                  <a:rPr lang="en-US" altLang="zh-TW" sz="1900" dirty="0">
                    <a:latin typeface="微軟正黑體 Light" panose="020B0304030504040204" pitchFamily="34" charset="-120"/>
                    <a:ea typeface="微軟正黑體 Light" panose="020B0304030504040204" pitchFamily="34" charset="-120"/>
                  </a:rPr>
                  <a:t>34.5%</a:t>
                </a:r>
                <a:r>
                  <a:rPr lang="zh-TW" altLang="en-US" sz="1900" dirty="0">
                    <a:latin typeface="微軟正黑體 Light" panose="020B0304030504040204" pitchFamily="34" charset="-120"/>
                    <a:ea typeface="微軟正黑體 Light" panose="020B0304030504040204" pitchFamily="34" charset="-120"/>
                  </a:rPr>
                  <a:t>的參與者至少發生了一場車禍，有</a:t>
                </a:r>
                <a:r>
                  <a:rPr lang="en-US" altLang="zh-TW" sz="1900" dirty="0">
                    <a:latin typeface="微軟正黑體 Light" panose="020B0304030504040204" pitchFamily="34" charset="-120"/>
                    <a:ea typeface="微軟正黑體 Light" panose="020B0304030504040204" pitchFamily="34" charset="-120"/>
                  </a:rPr>
                  <a:t>43.5%</a:t>
                </a:r>
                <a:r>
                  <a:rPr lang="zh-TW" altLang="en-US" sz="1900" dirty="0">
                    <a:latin typeface="微軟正黑體 Light" panose="020B0304030504040204" pitchFamily="34" charset="-120"/>
                    <a:ea typeface="微軟正黑體 Light" panose="020B0304030504040204" pitchFamily="34" charset="-120"/>
                  </a:rPr>
                  <a:t>的參與者偏移了中線至少一次。</a:t>
                </a:r>
                <a:endParaRPr lang="en-US" altLang="zh-TW" sz="1900" dirty="0">
                  <a:latin typeface="微軟正黑體 Light" panose="020B0304030504040204" pitchFamily="34" charset="-120"/>
                  <a:ea typeface="微軟正黑體 Light" panose="020B0304030504040204" pitchFamily="34" charset="-120"/>
                </a:endParaRPr>
              </a:p>
              <a:p>
                <a:r>
                  <a:rPr lang="zh-TW" altLang="en-US" sz="1900" dirty="0">
                    <a:latin typeface="微軟正黑體 Light" panose="020B0304030504040204" pitchFamily="34" charset="-120"/>
                    <a:ea typeface="微軟正黑體 Light" panose="020B0304030504040204" pitchFamily="34" charset="-120"/>
                  </a:rPr>
                  <a:t>在</a:t>
                </a:r>
                <a:r>
                  <a:rPr lang="en-US" altLang="zh-TW" sz="1900" dirty="0">
                    <a:latin typeface="微軟正黑體 Light" panose="020B0304030504040204" pitchFamily="34" charset="-120"/>
                    <a:ea typeface="微軟正黑體 Light" panose="020B0304030504040204" pitchFamily="34" charset="-120"/>
                  </a:rPr>
                  <a:t>3</a:t>
                </a:r>
                <a:r>
                  <a:rPr lang="zh-TW" altLang="en-US" sz="1900" dirty="0">
                    <a:latin typeface="微軟正黑體 Light" panose="020B0304030504040204" pitchFamily="34" charset="-120"/>
                    <a:ea typeface="微軟正黑體 Light" panose="020B0304030504040204" pitchFamily="34" charset="-120"/>
                  </a:rPr>
                  <a:t>種情況下，發生車禍</a:t>
                </a:r>
                <a:r>
                  <a:rPr lang="en-US" altLang="zh-TW" sz="19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900" i="1">
                            <a:latin typeface="Cambria Math" panose="02040503050406030204" pitchFamily="18" charset="0"/>
                          </a:rPr>
                        </m:ctrlPr>
                      </m:sSubSupPr>
                      <m:e>
                        <m:r>
                          <a:rPr lang="en-US" altLang="zh-TW" sz="1900" i="1">
                            <a:latin typeface="Cambria Math" panose="02040503050406030204" pitchFamily="18" charset="0"/>
                          </a:rPr>
                          <m:t>𝑋</m:t>
                        </m:r>
                      </m:e>
                      <m:sub>
                        <m:r>
                          <a:rPr lang="en-US" altLang="zh-TW" sz="1900" i="1">
                            <a:latin typeface="Cambria Math" panose="02040503050406030204" pitchFamily="18" charset="0"/>
                          </a:rPr>
                          <m:t>(2)</m:t>
                        </m:r>
                      </m:sub>
                      <m:sup>
                        <m:r>
                          <a:rPr lang="en-US" altLang="zh-TW" sz="1900" i="1">
                            <a:latin typeface="Cambria Math" panose="02040503050406030204" pitchFamily="18" charset="0"/>
                          </a:rPr>
                          <m:t>2</m:t>
                        </m:r>
                      </m:sup>
                    </m:sSubSup>
                  </m:oMath>
                </a14:m>
                <a:r>
                  <a:rPr lang="en-US" altLang="zh-TW" sz="1900" dirty="0">
                    <a:latin typeface="微軟正黑體 Light" panose="020B0304030504040204" pitchFamily="34" charset="-120"/>
                    <a:ea typeface="微軟正黑體 Light" panose="020B0304030504040204" pitchFamily="34" charset="-120"/>
                  </a:rPr>
                  <a:t>=1.37</a:t>
                </a:r>
                <a:r>
                  <a:rPr lang="zh-TW" altLang="en-US" sz="1900" dirty="0">
                    <a:latin typeface="微軟正黑體 Light" panose="020B0304030504040204" pitchFamily="34" charset="-120"/>
                    <a:ea typeface="微軟正黑體 Light" panose="020B0304030504040204" pitchFamily="34" charset="-120"/>
                  </a:rPr>
                  <a:t>  </a:t>
                </a:r>
                <a:r>
                  <a:rPr lang="en-US" altLang="zh-TW" sz="1900" dirty="0">
                    <a:latin typeface="微軟正黑體 Light" panose="020B0304030504040204" pitchFamily="34" charset="-120"/>
                    <a:ea typeface="微軟正黑體 Light" panose="020B0304030504040204" pitchFamily="34" charset="-120"/>
                  </a:rPr>
                  <a:t>p=0.5)</a:t>
                </a:r>
                <a:r>
                  <a:rPr lang="zh-TW" altLang="en-US" sz="1900" dirty="0">
                    <a:latin typeface="微軟正黑體 Light" panose="020B0304030504040204" pitchFamily="34" charset="-120"/>
                    <a:ea typeface="微軟正黑體 Light" panose="020B0304030504040204" pitchFamily="34" charset="-120"/>
                  </a:rPr>
                  <a:t>或偏移中線</a:t>
                </a:r>
                <a:r>
                  <a:rPr lang="en-US" altLang="zh-TW" sz="19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900" i="1">
                            <a:latin typeface="Cambria Math" panose="02040503050406030204" pitchFamily="18" charset="0"/>
                          </a:rPr>
                        </m:ctrlPr>
                      </m:sSubSupPr>
                      <m:e>
                        <m:r>
                          <a:rPr lang="en-US" altLang="zh-TW" sz="1900" i="1">
                            <a:latin typeface="Cambria Math" panose="02040503050406030204" pitchFamily="18" charset="0"/>
                          </a:rPr>
                          <m:t>𝑋</m:t>
                        </m:r>
                      </m:e>
                      <m:sub>
                        <m:r>
                          <a:rPr lang="en-US" altLang="zh-TW" sz="1900" i="1">
                            <a:latin typeface="Cambria Math" panose="02040503050406030204" pitchFamily="18" charset="0"/>
                          </a:rPr>
                          <m:t>(2)</m:t>
                        </m:r>
                      </m:sub>
                      <m:sup>
                        <m:r>
                          <a:rPr lang="en-US" altLang="zh-TW" sz="1900" i="1">
                            <a:latin typeface="Cambria Math" panose="02040503050406030204" pitchFamily="18" charset="0"/>
                          </a:rPr>
                          <m:t>2</m:t>
                        </m:r>
                      </m:sup>
                    </m:sSubSup>
                  </m:oMath>
                </a14:m>
                <a:r>
                  <a:rPr lang="en-US" altLang="zh-TW" sz="1900" dirty="0">
                    <a:latin typeface="微軟正黑體 Light" panose="020B0304030504040204" pitchFamily="34" charset="-120"/>
                    <a:ea typeface="微軟正黑體 Light" panose="020B0304030504040204" pitchFamily="34" charset="-120"/>
                  </a:rPr>
                  <a:t>=2.12</a:t>
                </a:r>
                <a:r>
                  <a:rPr lang="zh-TW" altLang="en-US" sz="1900" dirty="0">
                    <a:latin typeface="微軟正黑體 Light" panose="020B0304030504040204" pitchFamily="34" charset="-120"/>
                    <a:ea typeface="微軟正黑體 Light" panose="020B0304030504040204" pitchFamily="34" charset="-120"/>
                  </a:rPr>
                  <a:t>  </a:t>
                </a:r>
                <a:r>
                  <a:rPr lang="en-US" altLang="zh-TW" sz="1900" dirty="0">
                    <a:latin typeface="微軟正黑體 Light" panose="020B0304030504040204" pitchFamily="34" charset="-120"/>
                    <a:ea typeface="微軟正黑體 Light" panose="020B0304030504040204" pitchFamily="34" charset="-120"/>
                  </a:rPr>
                  <a:t>p=0.35)</a:t>
                </a:r>
                <a:r>
                  <a:rPr lang="zh-TW" altLang="en-US" sz="1900" dirty="0">
                    <a:latin typeface="微軟正黑體 Light" panose="020B0304030504040204" pitchFamily="34" charset="-120"/>
                    <a:ea typeface="微軟正黑體 Light" panose="020B0304030504040204" pitchFamily="34" charset="-120"/>
                  </a:rPr>
                  <a:t>的參與者數沒有顯著差異。</a:t>
                </a:r>
                <a:endParaRPr lang="en-US" altLang="zh-TW" sz="1900" dirty="0">
                  <a:latin typeface="微軟正黑體 Light" panose="020B0304030504040204" pitchFamily="34" charset="-120"/>
                  <a:ea typeface="微軟正黑體 Light" panose="020B0304030504040204" pitchFamily="34" charset="-120"/>
                </a:endParaRPr>
              </a:p>
              <a:p>
                <a:r>
                  <a:rPr lang="zh-TW" altLang="en-US" sz="1900" dirty="0">
                    <a:latin typeface="微軟正黑體 Light" panose="020B0304030504040204" pitchFamily="34" charset="-120"/>
                    <a:ea typeface="微軟正黑體 Light" panose="020B0304030504040204" pitchFamily="34" charset="-120"/>
                  </a:rPr>
                  <a:t>發生車禍和偏移中線有顯著關係</a:t>
                </a:r>
                <a:r>
                  <a:rPr lang="en-US" altLang="zh-TW" sz="19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900" i="1">
                            <a:latin typeface="Cambria Math" panose="02040503050406030204" pitchFamily="18" charset="0"/>
                          </a:rPr>
                        </m:ctrlPr>
                      </m:sSubSupPr>
                      <m:e>
                        <m:r>
                          <a:rPr lang="en-US" altLang="zh-TW" sz="1900" i="1">
                            <a:latin typeface="Cambria Math" panose="02040503050406030204" pitchFamily="18" charset="0"/>
                          </a:rPr>
                          <m:t>𝑋</m:t>
                        </m:r>
                      </m:e>
                      <m:sub>
                        <m:r>
                          <a:rPr lang="en-US" altLang="zh-TW" sz="1900" i="1">
                            <a:latin typeface="Cambria Math" panose="02040503050406030204" pitchFamily="18" charset="0"/>
                          </a:rPr>
                          <m:t>(1)</m:t>
                        </m:r>
                      </m:sub>
                      <m:sup>
                        <m:r>
                          <a:rPr lang="en-US" altLang="zh-TW" sz="1900" i="1">
                            <a:latin typeface="Cambria Math" panose="02040503050406030204" pitchFamily="18" charset="0"/>
                          </a:rPr>
                          <m:t>2</m:t>
                        </m:r>
                      </m:sup>
                    </m:sSubSup>
                  </m:oMath>
                </a14:m>
                <a:r>
                  <a:rPr lang="en-US" altLang="zh-TW" sz="1900" dirty="0">
                    <a:latin typeface="微軟正黑體 Light" panose="020B0304030504040204" pitchFamily="34" charset="-120"/>
                    <a:ea typeface="微軟正黑體 Light" panose="020B0304030504040204" pitchFamily="34" charset="-120"/>
                  </a:rPr>
                  <a:t>=28.79</a:t>
                </a:r>
                <a:r>
                  <a:rPr lang="zh-TW" altLang="en-US" sz="1900" dirty="0">
                    <a:latin typeface="微軟正黑體 Light" panose="020B0304030504040204" pitchFamily="34" charset="-120"/>
                    <a:ea typeface="微軟正黑體 Light" panose="020B0304030504040204" pitchFamily="34" charset="-120"/>
                  </a:rPr>
                  <a:t>  </a:t>
                </a:r>
                <a:r>
                  <a:rPr lang="en-US" altLang="zh-TW" sz="1900" dirty="0">
                    <a:latin typeface="微軟正黑體 Light" panose="020B0304030504040204" pitchFamily="34" charset="-120"/>
                    <a:ea typeface="微軟正黑體 Light" panose="020B0304030504040204" pitchFamily="34" charset="-120"/>
                  </a:rPr>
                  <a:t>p=0.001)</a:t>
                </a:r>
                <a:r>
                  <a:rPr lang="zh-TW" altLang="en-US" sz="1900" dirty="0">
                    <a:latin typeface="微軟正黑體 Light" panose="020B0304030504040204" pitchFamily="34" charset="-120"/>
                    <a:ea typeface="微軟正黑體 Light" panose="020B0304030504040204" pitchFamily="34" charset="-120"/>
                  </a:rPr>
                  <a:t>，越過中線的參與者也有可能發生車禍。</a:t>
                </a:r>
                <a:endParaRPr lang="en-US" altLang="zh-TW" sz="1900" dirty="0">
                  <a:latin typeface="微軟正黑體 Light" panose="020B0304030504040204" pitchFamily="34" charset="-120"/>
                  <a:ea typeface="微軟正黑體 Light" panose="020B0304030504040204" pitchFamily="34" charset="-120"/>
                </a:endParaRPr>
              </a:p>
              <a:p>
                <a:r>
                  <a:rPr lang="en-US" altLang="zh-TW" sz="1900" dirty="0">
                    <a:latin typeface="微軟正黑體 Light" panose="020B0304030504040204" pitchFamily="34" charset="-120"/>
                    <a:ea typeface="微軟正黑體 Light" panose="020B0304030504040204" pitchFamily="34" charset="-120"/>
                  </a:rPr>
                  <a:t>3</a:t>
                </a:r>
                <a:r>
                  <a:rPr lang="zh-TW" altLang="en-US" sz="1900" dirty="0">
                    <a:latin typeface="微軟正黑體 Light" panose="020B0304030504040204" pitchFamily="34" charset="-120"/>
                    <a:ea typeface="微軟正黑體 Light" panose="020B0304030504040204" pitchFamily="34" charset="-120"/>
                  </a:rPr>
                  <a:t>種評分，對於時間以及發生車禍都具有顯著的交互作用</a:t>
                </a:r>
                <a:r>
                  <a:rPr lang="en-US" altLang="zh-TW" sz="1900" dirty="0">
                    <a:latin typeface="微軟正黑體 Light" panose="020B0304030504040204" pitchFamily="34" charset="-120"/>
                    <a:ea typeface="微軟正黑體 Light" panose="020B0304030504040204" pitchFamily="34" charset="-120"/>
                  </a:rPr>
                  <a:t>(p=0.0001</a:t>
                </a:r>
                <a:r>
                  <a:rPr lang="zh-TW" altLang="en-US" sz="1900" dirty="0">
                    <a:latin typeface="微軟正黑體 Light" panose="020B0304030504040204" pitchFamily="34" charset="-120"/>
                    <a:ea typeface="微軟正黑體 Light" panose="020B0304030504040204" pitchFamily="34" charset="-120"/>
                  </a:rPr>
                  <a:t>、</a:t>
                </a:r>
                <a:r>
                  <a:rPr lang="en-US" altLang="zh-TW" sz="1900" dirty="0">
                    <a:latin typeface="微軟正黑體 Light" panose="020B0304030504040204" pitchFamily="34" charset="-120"/>
                    <a:ea typeface="微軟正黑體 Light" panose="020B0304030504040204" pitchFamily="34" charset="-120"/>
                  </a:rPr>
                  <a:t>p=0.0003)</a:t>
                </a:r>
                <a:r>
                  <a:rPr lang="zh-TW" altLang="en-US" sz="1900" dirty="0">
                    <a:latin typeface="微軟正黑體 Light" panose="020B0304030504040204" pitchFamily="34" charset="-120"/>
                    <a:ea typeface="微軟正黑體 Light" panose="020B0304030504040204" pitchFamily="34" charset="-120"/>
                  </a:rPr>
                  <a:t>，但其中發生車禍僅對睡著的可能性有顯著影響</a:t>
                </a:r>
                <a:r>
                  <a:rPr lang="en-US" altLang="zh-TW" sz="1900" dirty="0">
                    <a:latin typeface="微軟正黑體 Light" panose="020B0304030504040204" pitchFamily="34" charset="-120"/>
                    <a:ea typeface="微軟正黑體 Light" panose="020B0304030504040204" pitchFamily="34" charset="-120"/>
                  </a:rPr>
                  <a:t>(p=0.03)</a:t>
                </a:r>
                <a:r>
                  <a:rPr lang="zh-TW" altLang="en-US" sz="1900" dirty="0">
                    <a:latin typeface="微軟正黑體 Light" panose="020B0304030504040204" pitchFamily="34" charset="-120"/>
                    <a:ea typeface="微軟正黑體 Light" panose="020B0304030504040204" pitchFamily="34" charset="-120"/>
                  </a:rPr>
                  <a:t>。</a:t>
                </a:r>
                <a:endParaRPr lang="en-US" altLang="zh-TW" sz="1900" dirty="0">
                  <a:latin typeface="微軟正黑體 Light" panose="020B0304030504040204" pitchFamily="34" charset="-120"/>
                  <a:ea typeface="微軟正黑體 Light" panose="020B0304030504040204" pitchFamily="34" charset="-120"/>
                </a:endParaRPr>
              </a:p>
              <a:p>
                <a:r>
                  <a:rPr lang="zh-TW" altLang="en-US" sz="1900" dirty="0">
                    <a:latin typeface="微軟正黑體 Light" panose="020B0304030504040204" pitchFamily="34" charset="-120"/>
                    <a:ea typeface="微軟正黑體 Light" panose="020B0304030504040204" pitchFamily="34" charset="-120"/>
                  </a:rPr>
                  <a:t>發生車禍的參與者，在前半段時間的評分提高較快。</a:t>
                </a:r>
              </a:p>
            </p:txBody>
          </p:sp>
        </mc:Choice>
        <mc:Fallback xmlns="">
          <p:sp>
            <p:nvSpPr>
              <p:cNvPr id="3" name="內容版面配置區 2">
                <a:extLst>
                  <a:ext uri="{FF2B5EF4-FFF2-40B4-BE49-F238E27FC236}">
                    <a16:creationId xmlns:a16="http://schemas.microsoft.com/office/drawing/2014/main" id="{F31B71B0-8A86-4CE2-B49F-83A143502747}"/>
                  </a:ext>
                </a:extLst>
              </p:cNvPr>
              <p:cNvSpPr>
                <a:spLocks noGrp="1" noRot="1" noChangeAspect="1" noMove="1" noResize="1" noEditPoints="1" noAdjustHandles="1" noChangeArrowheads="1" noChangeShapeType="1" noTextEdit="1"/>
              </p:cNvSpPr>
              <p:nvPr>
                <p:ph idx="1"/>
              </p:nvPr>
            </p:nvSpPr>
            <p:spPr>
              <a:blipFill>
                <a:blip r:embed="rId3"/>
                <a:stretch>
                  <a:fillRect r="-43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16</a:t>
            </a:fld>
            <a:endParaRPr lang="zh-TW" altLang="en-US"/>
          </a:p>
        </p:txBody>
      </p:sp>
      <p:graphicFrame>
        <p:nvGraphicFramePr>
          <p:cNvPr id="5" name="表格 4">
            <a:extLst>
              <a:ext uri="{FF2B5EF4-FFF2-40B4-BE49-F238E27FC236}">
                <a16:creationId xmlns:a16="http://schemas.microsoft.com/office/drawing/2014/main" id="{7625F937-9DE4-4187-A331-0185699C4CC6}"/>
              </a:ext>
            </a:extLst>
          </p:cNvPr>
          <p:cNvGraphicFramePr>
            <a:graphicFrameLocks noGrp="1"/>
          </p:cNvGraphicFramePr>
          <p:nvPr>
            <p:extLst>
              <p:ext uri="{D42A27DB-BD31-4B8C-83A1-F6EECF244321}">
                <p14:modId xmlns:p14="http://schemas.microsoft.com/office/powerpoint/2010/main" val="1926986709"/>
              </p:ext>
            </p:extLst>
          </p:nvPr>
        </p:nvGraphicFramePr>
        <p:xfrm>
          <a:off x="6285219" y="386779"/>
          <a:ext cx="5508000" cy="445008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772622971"/>
                    </a:ext>
                  </a:extLst>
                </a:gridCol>
                <a:gridCol w="1836000">
                  <a:extLst>
                    <a:ext uri="{9D8B030D-6E8A-4147-A177-3AD203B41FA5}">
                      <a16:colId xmlns:a16="http://schemas.microsoft.com/office/drawing/2014/main" val="191066315"/>
                    </a:ext>
                  </a:extLst>
                </a:gridCol>
                <a:gridCol w="1836000">
                  <a:extLst>
                    <a:ext uri="{9D8B030D-6E8A-4147-A177-3AD203B41FA5}">
                      <a16:colId xmlns:a16="http://schemas.microsoft.com/office/drawing/2014/main" val="3828871001"/>
                    </a:ext>
                  </a:extLst>
                </a:gridCol>
              </a:tblGrid>
              <a:tr h="370840">
                <a:tc>
                  <a:txBody>
                    <a:bodyPr/>
                    <a:lstStyle/>
                    <a:p>
                      <a:pPr algn="ctr"/>
                      <a:r>
                        <a:rPr lang="en-US" altLang="zh-TW" sz="1600" dirty="0">
                          <a:latin typeface="微軟正黑體" panose="020B0604030504040204" pitchFamily="34" charset="-120"/>
                          <a:ea typeface="微軟正黑體" panose="020B0604030504040204" pitchFamily="34" charset="-120"/>
                        </a:rPr>
                        <a:t>KSS</a:t>
                      </a:r>
                      <a:r>
                        <a:rPr lang="zh-TW" altLang="en-US" sz="1600" dirty="0">
                          <a:latin typeface="微軟正黑體" panose="020B0604030504040204" pitchFamily="34" charset="-120"/>
                          <a:ea typeface="微軟正黑體" panose="020B0604030504040204" pitchFamily="34" charset="-120"/>
                        </a:rPr>
                        <a:t>嗜睡量表</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123910576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226517282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碰撞</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0.58</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0.25</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0219522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碰撞</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69112256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睡著的可能性</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337802245"/>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0.009</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534721012"/>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碰撞</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0.28</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26289994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碰撞</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40508687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發生車禍的可能性</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95819519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0.013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762921275"/>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碰撞</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0.25</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0.51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168698179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碰撞</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225838787"/>
                  </a:ext>
                </a:extLst>
              </a:tr>
            </a:tbl>
          </a:graphicData>
        </a:graphic>
      </p:graphicFrame>
      <p:grpSp>
        <p:nvGrpSpPr>
          <p:cNvPr id="10" name="群組 9">
            <a:extLst>
              <a:ext uri="{FF2B5EF4-FFF2-40B4-BE49-F238E27FC236}">
                <a16:creationId xmlns:a16="http://schemas.microsoft.com/office/drawing/2014/main" id="{E70ADD85-D2C2-424F-BF2E-BBE16A08DB6D}"/>
              </a:ext>
            </a:extLst>
          </p:cNvPr>
          <p:cNvGrpSpPr/>
          <p:nvPr/>
        </p:nvGrpSpPr>
        <p:grpSpPr>
          <a:xfrm>
            <a:off x="6205878" y="188533"/>
            <a:ext cx="5863906" cy="6480933"/>
            <a:chOff x="6233019" y="188005"/>
            <a:chExt cx="5863906" cy="6480933"/>
          </a:xfrm>
        </p:grpSpPr>
        <p:pic>
          <p:nvPicPr>
            <p:cNvPr id="7" name="圖片 6">
              <a:extLst>
                <a:ext uri="{FF2B5EF4-FFF2-40B4-BE49-F238E27FC236}">
                  <a16:creationId xmlns:a16="http://schemas.microsoft.com/office/drawing/2014/main" id="{0867CBC2-120C-4A2D-BD59-46BA0D6D8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019" y="188005"/>
              <a:ext cx="5863906" cy="2158452"/>
            </a:xfrm>
            <a:prstGeom prst="rect">
              <a:avLst/>
            </a:prstGeom>
          </p:spPr>
        </p:pic>
        <p:pic>
          <p:nvPicPr>
            <p:cNvPr id="8" name="圖片 7">
              <a:extLst>
                <a:ext uri="{FF2B5EF4-FFF2-40B4-BE49-F238E27FC236}">
                  <a16:creationId xmlns:a16="http://schemas.microsoft.com/office/drawing/2014/main" id="{FF63274B-6547-49C0-B7DD-33EDD1142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019" y="2333970"/>
              <a:ext cx="5863906" cy="2158104"/>
            </a:xfrm>
            <a:prstGeom prst="rect">
              <a:avLst/>
            </a:prstGeom>
          </p:spPr>
        </p:pic>
        <p:pic>
          <p:nvPicPr>
            <p:cNvPr id="9" name="圖片 8">
              <a:extLst>
                <a:ext uri="{FF2B5EF4-FFF2-40B4-BE49-F238E27FC236}">
                  <a16:creationId xmlns:a16="http://schemas.microsoft.com/office/drawing/2014/main" id="{B2ADA395-799D-47DB-B431-908A3B0243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019" y="4512599"/>
              <a:ext cx="5863906" cy="2156339"/>
            </a:xfrm>
            <a:prstGeom prst="rect">
              <a:avLst/>
            </a:prstGeom>
          </p:spPr>
        </p:pic>
      </p:grpSp>
    </p:spTree>
    <p:extLst>
      <p:ext uri="{BB962C8B-B14F-4D97-AF65-F5344CB8AC3E}">
        <p14:creationId xmlns:p14="http://schemas.microsoft.com/office/powerpoint/2010/main" val="10103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a:xfrm>
            <a:off x="1143000" y="1531621"/>
            <a:ext cx="5090019" cy="4564379"/>
          </a:xfrm>
        </p:spPr>
        <p:txBody>
          <a:bodyPr/>
          <a:lstStyle/>
          <a:p>
            <a:r>
              <a:rPr lang="en-US" altLang="zh-TW" dirty="0">
                <a:latin typeface="微軟正黑體 Light" panose="020B0304030504040204" pitchFamily="34" charset="-120"/>
                <a:ea typeface="微軟正黑體 Light" panose="020B0304030504040204" pitchFamily="34" charset="-120"/>
              </a:rPr>
              <a:t>3</a:t>
            </a:r>
            <a:r>
              <a:rPr lang="zh-TW" altLang="en-US" dirty="0">
                <a:latin typeface="微軟正黑體 Light" panose="020B0304030504040204" pitchFamily="34" charset="-120"/>
                <a:ea typeface="微軟正黑體 Light" panose="020B0304030504040204" pitchFamily="34" charset="-120"/>
              </a:rPr>
              <a:t>種評分對於時間都有顯著影響</a:t>
            </a:r>
            <a:r>
              <a:rPr lang="en-US" altLang="zh-TW" dirty="0">
                <a:latin typeface="微軟正黑體 Light" panose="020B0304030504040204" pitchFamily="34" charset="-120"/>
                <a:ea typeface="微軟正黑體 Light" panose="020B0304030504040204" pitchFamily="34" charset="-120"/>
              </a:rPr>
              <a:t>(p=0.0001)</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嗜睡對於時間及越過中線有顯著的交互作用</a:t>
            </a:r>
            <a:r>
              <a:rPr lang="en-US" altLang="zh-TW" dirty="0">
                <a:latin typeface="微軟正黑體 Light" panose="020B0304030504040204" pitchFamily="34" charset="-120"/>
                <a:ea typeface="微軟正黑體 Light" panose="020B0304030504040204" pitchFamily="34" charset="-120"/>
              </a:rPr>
              <a:t>(p=0.0001)</a:t>
            </a:r>
            <a:r>
              <a:rPr lang="zh-TW" altLang="en-US" dirty="0">
                <a:latin typeface="微軟正黑體 Light" panose="020B0304030504040204" pitchFamily="34" charset="-120"/>
                <a:ea typeface="微軟正黑體 Light" panose="020B0304030504040204" pitchFamily="34" charset="-120"/>
              </a:rPr>
              <a:t>。</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雖然每個參與者的評分均 隨的時間增加，但有越過中心線的參與者，評分上升的更快。</a:t>
            </a:r>
            <a:endParaRPr lang="en-US" altLang="zh-TW" dirty="0">
              <a:latin typeface="微軟正黑體 Light" panose="020B0304030504040204" pitchFamily="34" charset="-120"/>
              <a:ea typeface="微軟正黑體 Light" panose="020B0304030504040204" pitchFamily="34" charset="-120"/>
            </a:endParaRPr>
          </a:p>
          <a:p>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17</a:t>
            </a:fld>
            <a:endParaRPr lang="zh-TW" altLang="en-US"/>
          </a:p>
        </p:txBody>
      </p:sp>
      <p:graphicFrame>
        <p:nvGraphicFramePr>
          <p:cNvPr id="5" name="表格 4">
            <a:extLst>
              <a:ext uri="{FF2B5EF4-FFF2-40B4-BE49-F238E27FC236}">
                <a16:creationId xmlns:a16="http://schemas.microsoft.com/office/drawing/2014/main" id="{C432B3D3-E458-44E8-BDF1-29256E3BB155}"/>
              </a:ext>
            </a:extLst>
          </p:cNvPr>
          <p:cNvGraphicFramePr>
            <a:graphicFrameLocks noGrp="1"/>
          </p:cNvGraphicFramePr>
          <p:nvPr>
            <p:extLst>
              <p:ext uri="{D42A27DB-BD31-4B8C-83A1-F6EECF244321}">
                <p14:modId xmlns:p14="http://schemas.microsoft.com/office/powerpoint/2010/main" val="4076481169"/>
              </p:ext>
            </p:extLst>
          </p:nvPr>
        </p:nvGraphicFramePr>
        <p:xfrm>
          <a:off x="6360979" y="1393457"/>
          <a:ext cx="5508000" cy="445008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772622971"/>
                    </a:ext>
                  </a:extLst>
                </a:gridCol>
                <a:gridCol w="1836000">
                  <a:extLst>
                    <a:ext uri="{9D8B030D-6E8A-4147-A177-3AD203B41FA5}">
                      <a16:colId xmlns:a16="http://schemas.microsoft.com/office/drawing/2014/main" val="191066315"/>
                    </a:ext>
                  </a:extLst>
                </a:gridCol>
                <a:gridCol w="1836000">
                  <a:extLst>
                    <a:ext uri="{9D8B030D-6E8A-4147-A177-3AD203B41FA5}">
                      <a16:colId xmlns:a16="http://schemas.microsoft.com/office/drawing/2014/main" val="3828871001"/>
                    </a:ext>
                  </a:extLst>
                </a:gridCol>
              </a:tblGrid>
              <a:tr h="370840">
                <a:tc>
                  <a:txBody>
                    <a:bodyPr/>
                    <a:lstStyle/>
                    <a:p>
                      <a:pPr algn="ctr"/>
                      <a:r>
                        <a:rPr lang="en-US" altLang="zh-TW" sz="1600" dirty="0">
                          <a:latin typeface="微軟正黑體" panose="020B0604030504040204" pitchFamily="34" charset="-120"/>
                          <a:ea typeface="微軟正黑體" panose="020B0604030504040204" pitchFamily="34" charset="-120"/>
                        </a:rPr>
                        <a:t>KSS</a:t>
                      </a:r>
                      <a:r>
                        <a:rPr lang="zh-TW" altLang="en-US" sz="1600" dirty="0">
                          <a:latin typeface="微軟正黑體" panose="020B0604030504040204" pitchFamily="34" charset="-120"/>
                          <a:ea typeface="微軟正黑體" panose="020B0604030504040204" pitchFamily="34" charset="-120"/>
                        </a:rPr>
                        <a:t>嗜睡量表</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123910576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0.17</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226517282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中心線</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0.63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0.70</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0219522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中心線</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0.03</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69112256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睡著的可能性</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337802245"/>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0.009</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p>
                  </a:txBody>
                  <a:tcPr>
                    <a:solidFill>
                      <a:schemeClr val="bg1"/>
                    </a:solidFill>
                  </a:tcPr>
                </a:tc>
                <a:extLst>
                  <a:ext uri="{0D108BD9-81ED-4DB2-BD59-A6C34878D82A}">
                    <a16:rowId xmlns:a16="http://schemas.microsoft.com/office/drawing/2014/main" val="3534721012"/>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中心線</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0.28</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0.07</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26289994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中心線</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0.15</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340508687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發生車禍的可能性</a:t>
                      </a:r>
                    </a:p>
                  </a:txBody>
                  <a:tcPr>
                    <a:solidFill>
                      <a:schemeClr val="accent4">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標準差</a:t>
                      </a:r>
                    </a:p>
                  </a:txBody>
                  <a:tcPr>
                    <a:solidFill>
                      <a:schemeClr val="accent4">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P </a:t>
                      </a:r>
                      <a:r>
                        <a:rPr lang="zh-TW" altLang="en-US" sz="1600" dirty="0">
                          <a:latin typeface="微軟正黑體" panose="020B0604030504040204" pitchFamily="34" charset="-120"/>
                          <a:ea typeface="微軟正黑體" panose="020B0604030504040204" pitchFamily="34" charset="-120"/>
                        </a:rPr>
                        <a:t>值</a:t>
                      </a:r>
                    </a:p>
                  </a:txBody>
                  <a:tcPr>
                    <a:solidFill>
                      <a:schemeClr val="accent4">
                        <a:lumMod val="40000"/>
                        <a:lumOff val="60000"/>
                      </a:schemeClr>
                    </a:solidFill>
                  </a:tcPr>
                </a:tc>
                <a:extLst>
                  <a:ext uri="{0D108BD9-81ED-4DB2-BD59-A6C34878D82A}">
                    <a16:rowId xmlns:a16="http://schemas.microsoft.com/office/drawing/2014/main" val="95819519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0.0001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762921275"/>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中心線</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0.31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0.21</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168698179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時間</a:t>
                      </a:r>
                      <a:r>
                        <a:rPr lang="en-US" altLang="zh-TW" sz="1600" dirty="0">
                          <a:latin typeface="微軟正黑體" panose="020B0604030504040204" pitchFamily="34" charset="-120"/>
                          <a:ea typeface="微軟正黑體" panose="020B0604030504040204" pitchFamily="34" charset="-120"/>
                        </a:rPr>
                        <a:t>x</a:t>
                      </a:r>
                      <a:r>
                        <a:rPr lang="zh-TW" altLang="en-US" sz="1600" dirty="0">
                          <a:latin typeface="微軟正黑體" panose="020B0604030504040204" pitchFamily="34" charset="-120"/>
                          <a:ea typeface="微軟正黑體" panose="020B0604030504040204" pitchFamily="34" charset="-120"/>
                        </a:rPr>
                        <a:t>中心線</a:t>
                      </a: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0.02</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0.68</a:t>
                      </a:r>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4225838787"/>
                  </a:ext>
                </a:extLst>
              </a:tr>
            </a:tbl>
          </a:graphicData>
        </a:graphic>
      </p:graphicFrame>
      <p:grpSp>
        <p:nvGrpSpPr>
          <p:cNvPr id="12" name="群組 11">
            <a:extLst>
              <a:ext uri="{FF2B5EF4-FFF2-40B4-BE49-F238E27FC236}">
                <a16:creationId xmlns:a16="http://schemas.microsoft.com/office/drawing/2014/main" id="{4C270FB5-B755-4848-AFF7-18B430B444C0}"/>
              </a:ext>
            </a:extLst>
          </p:cNvPr>
          <p:cNvGrpSpPr/>
          <p:nvPr/>
        </p:nvGrpSpPr>
        <p:grpSpPr>
          <a:xfrm>
            <a:off x="6183026" y="178359"/>
            <a:ext cx="5863906" cy="6501282"/>
            <a:chOff x="411060" y="271580"/>
            <a:chExt cx="6098797" cy="6698339"/>
          </a:xfrm>
        </p:grpSpPr>
        <p:pic>
          <p:nvPicPr>
            <p:cNvPr id="7" name="圖片 6">
              <a:extLst>
                <a:ext uri="{FF2B5EF4-FFF2-40B4-BE49-F238E27FC236}">
                  <a16:creationId xmlns:a16="http://schemas.microsoft.com/office/drawing/2014/main" id="{D29A43FF-BA44-47CC-B644-8D926490B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0" y="271580"/>
              <a:ext cx="6098797" cy="2243754"/>
            </a:xfrm>
            <a:prstGeom prst="rect">
              <a:avLst/>
            </a:prstGeom>
          </p:spPr>
        </p:pic>
        <p:pic>
          <p:nvPicPr>
            <p:cNvPr id="9" name="圖片 8">
              <a:extLst>
                <a:ext uri="{FF2B5EF4-FFF2-40B4-BE49-F238E27FC236}">
                  <a16:creationId xmlns:a16="http://schemas.microsoft.com/office/drawing/2014/main" id="{806B7220-5E2B-49CA-8273-26CD7E4E3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0" y="2482411"/>
              <a:ext cx="6098797" cy="2243754"/>
            </a:xfrm>
            <a:prstGeom prst="rect">
              <a:avLst/>
            </a:prstGeom>
          </p:spPr>
        </p:pic>
        <p:pic>
          <p:nvPicPr>
            <p:cNvPr id="11" name="圖片 10">
              <a:extLst>
                <a:ext uri="{FF2B5EF4-FFF2-40B4-BE49-F238E27FC236}">
                  <a16:creationId xmlns:a16="http://schemas.microsoft.com/office/drawing/2014/main" id="{2CE408A9-9F6A-478B-9D30-C0B31297C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60" y="4726165"/>
              <a:ext cx="6098797" cy="2243754"/>
            </a:xfrm>
            <a:prstGeom prst="rect">
              <a:avLst/>
            </a:prstGeom>
          </p:spPr>
        </p:pic>
      </p:grpSp>
    </p:spTree>
    <p:extLst>
      <p:ext uri="{BB962C8B-B14F-4D97-AF65-F5344CB8AC3E}">
        <p14:creationId xmlns:p14="http://schemas.microsoft.com/office/powerpoint/2010/main" val="15457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a:xfrm>
                <a:off x="1143000" y="1531621"/>
                <a:ext cx="3126996" cy="4564379"/>
              </a:xfrm>
            </p:spPr>
            <p:txBody>
              <a:bodyPr>
                <a:normAutofit/>
              </a:bodyPr>
              <a:lstStyle/>
              <a:p>
                <a:r>
                  <a:rPr lang="zh-TW" altLang="en-US" sz="1900" dirty="0">
                    <a:latin typeface="微軟正黑體 Light" panose="020B0304030504040204" pitchFamily="34" charset="-120"/>
                    <a:ea typeface="微軟正黑體 Light" panose="020B0304030504040204" pitchFamily="34" charset="-120"/>
                  </a:rPr>
                  <a:t>睡著的可能性數據顯著預測了第一次車禍</a:t>
                </a:r>
                <a:r>
                  <a:rPr lang="en-US" altLang="zh-TW" sz="19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900" i="1">
                            <a:latin typeface="Cambria Math" panose="02040503050406030204" pitchFamily="18" charset="0"/>
                          </a:rPr>
                        </m:ctrlPr>
                      </m:sSubSupPr>
                      <m:e>
                        <m:r>
                          <a:rPr lang="en-US" altLang="zh-TW" sz="1900" i="1">
                            <a:latin typeface="Cambria Math" panose="02040503050406030204" pitchFamily="18" charset="0"/>
                          </a:rPr>
                          <m:t>𝑋</m:t>
                        </m:r>
                      </m:e>
                      <m:sub>
                        <m:r>
                          <a:rPr lang="en-US" altLang="zh-TW" sz="1900" i="1">
                            <a:latin typeface="Cambria Math" panose="02040503050406030204" pitchFamily="18" charset="0"/>
                          </a:rPr>
                          <m:t>(2)</m:t>
                        </m:r>
                      </m:sub>
                      <m:sup>
                        <m:r>
                          <a:rPr lang="en-US" altLang="zh-TW" sz="1900" i="1">
                            <a:latin typeface="Cambria Math" panose="02040503050406030204" pitchFamily="18" charset="0"/>
                          </a:rPr>
                          <m:t>2</m:t>
                        </m:r>
                      </m:sup>
                    </m:sSubSup>
                  </m:oMath>
                </a14:m>
                <a:r>
                  <a:rPr lang="en-US" altLang="zh-TW" sz="1900" dirty="0">
                    <a:latin typeface="微軟正黑體 Light" panose="020B0304030504040204" pitchFamily="34" charset="-120"/>
                    <a:ea typeface="微軟正黑體 Light" panose="020B0304030504040204" pitchFamily="34" charset="-120"/>
                  </a:rPr>
                  <a:t>=6.24</a:t>
                </a:r>
                <a:r>
                  <a:rPr lang="zh-TW" altLang="en-US" sz="1900" dirty="0">
                    <a:latin typeface="微軟正黑體 Light" panose="020B0304030504040204" pitchFamily="34" charset="-120"/>
                    <a:ea typeface="微軟正黑體 Light" panose="020B0304030504040204" pitchFamily="34" charset="-120"/>
                  </a:rPr>
                  <a:t>  </a:t>
                </a:r>
                <a:r>
                  <a:rPr lang="en-US" altLang="zh-TW" sz="1900" dirty="0">
                    <a:latin typeface="微軟正黑體 Light" panose="020B0304030504040204" pitchFamily="34" charset="-120"/>
                    <a:ea typeface="微軟正黑體 Light" panose="020B0304030504040204" pitchFamily="34" charset="-120"/>
                  </a:rPr>
                  <a:t>p&lt;0.01)</a:t>
                </a:r>
              </a:p>
              <a:p>
                <a:r>
                  <a:rPr lang="zh-TW" altLang="en-US" sz="1900" dirty="0">
                    <a:latin typeface="微軟正黑體 Light" panose="020B0304030504040204" pitchFamily="34" charset="-120"/>
                    <a:ea typeface="微軟正黑體 Light" panose="020B0304030504040204" pitchFamily="34" charset="-120"/>
                  </a:rPr>
                  <a:t>嗜睡</a:t>
                </a:r>
                <a:r>
                  <a:rPr lang="en-US" altLang="zh-TW" sz="19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900" i="1">
                            <a:latin typeface="Cambria Math" panose="02040503050406030204" pitchFamily="18" charset="0"/>
                          </a:rPr>
                        </m:ctrlPr>
                      </m:sSubSupPr>
                      <m:e>
                        <m:r>
                          <a:rPr lang="en-US" altLang="zh-TW" sz="1900" i="1">
                            <a:latin typeface="Cambria Math" panose="02040503050406030204" pitchFamily="18" charset="0"/>
                          </a:rPr>
                          <m:t>𝑋</m:t>
                        </m:r>
                      </m:e>
                      <m:sub>
                        <m:r>
                          <a:rPr lang="en-US" altLang="zh-TW" sz="1900" i="1">
                            <a:latin typeface="Cambria Math" panose="02040503050406030204" pitchFamily="18" charset="0"/>
                          </a:rPr>
                          <m:t>(2)</m:t>
                        </m:r>
                      </m:sub>
                      <m:sup>
                        <m:r>
                          <a:rPr lang="en-US" altLang="zh-TW" sz="1900" i="1">
                            <a:latin typeface="Cambria Math" panose="02040503050406030204" pitchFamily="18" charset="0"/>
                          </a:rPr>
                          <m:t>2</m:t>
                        </m:r>
                      </m:sup>
                    </m:sSubSup>
                  </m:oMath>
                </a14:m>
                <a:r>
                  <a:rPr lang="en-US" altLang="zh-TW" sz="1900" dirty="0">
                    <a:latin typeface="微軟正黑體 Light" panose="020B0304030504040204" pitchFamily="34" charset="-120"/>
                    <a:ea typeface="微軟正黑體 Light" panose="020B0304030504040204" pitchFamily="34" charset="-120"/>
                  </a:rPr>
                  <a:t>=4.19</a:t>
                </a:r>
                <a:r>
                  <a:rPr lang="zh-TW" altLang="en-US" sz="1900" dirty="0">
                    <a:latin typeface="微軟正黑體 Light" panose="020B0304030504040204" pitchFamily="34" charset="-120"/>
                    <a:ea typeface="微軟正黑體 Light" panose="020B0304030504040204" pitchFamily="34" charset="-120"/>
                  </a:rPr>
                  <a:t>  </a:t>
                </a:r>
                <a:r>
                  <a:rPr lang="en-US" altLang="zh-TW" sz="1900" dirty="0">
                    <a:latin typeface="微軟正黑體 Light" panose="020B0304030504040204" pitchFamily="34" charset="-120"/>
                    <a:ea typeface="微軟正黑體 Light" panose="020B0304030504040204" pitchFamily="34" charset="-120"/>
                  </a:rPr>
                  <a:t>p=0.12)</a:t>
                </a:r>
                <a:r>
                  <a:rPr lang="zh-TW" altLang="en-US" sz="1900" dirty="0">
                    <a:latin typeface="微軟正黑體 Light" panose="020B0304030504040204" pitchFamily="34" charset="-120"/>
                    <a:ea typeface="微軟正黑體 Light" panose="020B0304030504040204" pitchFamily="34" charset="-120"/>
                  </a:rPr>
                  <a:t>及發生車禍的可能性</a:t>
                </a:r>
                <a:r>
                  <a:rPr lang="en-US" altLang="zh-TW" sz="19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900" i="1">
                            <a:latin typeface="Cambria Math" panose="02040503050406030204" pitchFamily="18" charset="0"/>
                          </a:rPr>
                        </m:ctrlPr>
                      </m:sSubSupPr>
                      <m:e>
                        <m:r>
                          <a:rPr lang="en-US" altLang="zh-TW" sz="1900" i="1">
                            <a:latin typeface="Cambria Math" panose="02040503050406030204" pitchFamily="18" charset="0"/>
                          </a:rPr>
                          <m:t>𝑋</m:t>
                        </m:r>
                      </m:e>
                      <m:sub>
                        <m:r>
                          <a:rPr lang="en-US" altLang="zh-TW" sz="1900" i="1">
                            <a:latin typeface="Cambria Math" panose="02040503050406030204" pitchFamily="18" charset="0"/>
                          </a:rPr>
                          <m:t>(2)</m:t>
                        </m:r>
                      </m:sub>
                      <m:sup>
                        <m:r>
                          <a:rPr lang="en-US" altLang="zh-TW" sz="1900" i="1">
                            <a:latin typeface="Cambria Math" panose="02040503050406030204" pitchFamily="18" charset="0"/>
                          </a:rPr>
                          <m:t>2</m:t>
                        </m:r>
                      </m:sup>
                    </m:sSubSup>
                  </m:oMath>
                </a14:m>
                <a:r>
                  <a:rPr lang="en-US" altLang="zh-TW" sz="1900" dirty="0">
                    <a:latin typeface="微軟正黑體 Light" panose="020B0304030504040204" pitchFamily="34" charset="-120"/>
                    <a:ea typeface="微軟正黑體 Light" panose="020B0304030504040204" pitchFamily="34" charset="-120"/>
                  </a:rPr>
                  <a:t>=0.94</a:t>
                </a:r>
                <a:r>
                  <a:rPr lang="zh-TW" altLang="en-US" sz="1900" dirty="0">
                    <a:latin typeface="微軟正黑體 Light" panose="020B0304030504040204" pitchFamily="34" charset="-120"/>
                    <a:ea typeface="微軟正黑體 Light" panose="020B0304030504040204" pitchFamily="34" charset="-120"/>
                  </a:rPr>
                  <a:t>  </a:t>
                </a:r>
                <a:r>
                  <a:rPr lang="en-US" altLang="zh-TW" sz="1900" dirty="0">
                    <a:latin typeface="微軟正黑體 Light" panose="020B0304030504040204" pitchFamily="34" charset="-120"/>
                    <a:ea typeface="微軟正黑體 Light" panose="020B0304030504040204" pitchFamily="34" charset="-120"/>
                  </a:rPr>
                  <a:t>p=0.33)</a:t>
                </a:r>
                <a:r>
                  <a:rPr lang="zh-TW" altLang="en-US" sz="1900" dirty="0">
                    <a:latin typeface="微軟正黑體 Light" panose="020B0304030504040204" pitchFamily="34" charset="-120"/>
                    <a:ea typeface="微軟正黑體 Light" panose="020B0304030504040204" pitchFamily="34" charset="-120"/>
                  </a:rPr>
                  <a:t>則未能顯著預測第一次車禍</a:t>
                </a:r>
                <a:endParaRPr lang="en-US" altLang="zh-TW" sz="1900" dirty="0">
                  <a:latin typeface="微軟正黑體 Light" panose="020B0304030504040204" pitchFamily="34" charset="-120"/>
                  <a:ea typeface="微軟正黑體 Light" panose="020B0304030504040204" pitchFamily="34" charset="-120"/>
                </a:endParaRPr>
              </a:p>
              <a:p>
                <a:endParaRPr lang="zh-TW" altLang="en-US" sz="1900" dirty="0">
                  <a:latin typeface="微軟正黑體 Light" panose="020B0304030504040204" pitchFamily="34" charset="-120"/>
                  <a:ea typeface="微軟正黑體 Light" panose="020B0304030504040204" pitchFamily="34" charset="-120"/>
                </a:endParaRPr>
              </a:p>
            </p:txBody>
          </p:sp>
        </mc:Choice>
        <mc:Fallback xmlns="">
          <p:sp>
            <p:nvSpPr>
              <p:cNvPr id="3" name="內容版面配置區 2">
                <a:extLst>
                  <a:ext uri="{FF2B5EF4-FFF2-40B4-BE49-F238E27FC236}">
                    <a16:creationId xmlns:a16="http://schemas.microsoft.com/office/drawing/2014/main" id="{F31B71B0-8A86-4CE2-B49F-83A143502747}"/>
                  </a:ext>
                </a:extLst>
              </p:cNvPr>
              <p:cNvSpPr>
                <a:spLocks noGrp="1" noRot="1" noChangeAspect="1" noMove="1" noResize="1" noEditPoints="1" noAdjustHandles="1" noChangeArrowheads="1" noChangeShapeType="1" noTextEdit="1"/>
              </p:cNvSpPr>
              <p:nvPr>
                <p:ph idx="1"/>
              </p:nvPr>
            </p:nvSpPr>
            <p:spPr>
              <a:xfrm>
                <a:off x="1143000" y="1531621"/>
                <a:ext cx="3126996" cy="4564379"/>
              </a:xfrm>
              <a:blipFill>
                <a:blip r:embed="rId3"/>
                <a:stretch>
                  <a:fillRect r="-58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18</a:t>
            </a:fld>
            <a:endParaRPr lang="zh-TW" altLang="en-US"/>
          </a:p>
        </p:txBody>
      </p:sp>
      <p:pic>
        <p:nvPicPr>
          <p:cNvPr id="8" name="圖片 7">
            <a:extLst>
              <a:ext uri="{FF2B5EF4-FFF2-40B4-BE49-F238E27FC236}">
                <a16:creationId xmlns:a16="http://schemas.microsoft.com/office/drawing/2014/main" id="{17298610-A2A6-4061-917D-63E1572FC586}"/>
              </a:ext>
            </a:extLst>
          </p:cNvPr>
          <p:cNvPicPr>
            <a:picLocks noChangeAspect="1"/>
          </p:cNvPicPr>
          <p:nvPr/>
        </p:nvPicPr>
        <p:blipFill rotWithShape="1">
          <a:blip r:embed="rId4">
            <a:extLst>
              <a:ext uri="{28A0092B-C50C-407E-A947-70E740481C1C}">
                <a14:useLocalDpi xmlns:a14="http://schemas.microsoft.com/office/drawing/2010/main" val="0"/>
              </a:ext>
            </a:extLst>
          </a:blip>
          <a:srcRect r="870"/>
          <a:stretch/>
        </p:blipFill>
        <p:spPr>
          <a:xfrm>
            <a:off x="4110470" y="601162"/>
            <a:ext cx="7758509" cy="5655676"/>
          </a:xfrm>
          <a:prstGeom prst="rect">
            <a:avLst/>
          </a:prstGeom>
        </p:spPr>
      </p:pic>
    </p:spTree>
    <p:extLst>
      <p:ext uri="{BB962C8B-B14F-4D97-AF65-F5344CB8AC3E}">
        <p14:creationId xmlns:p14="http://schemas.microsoft.com/office/powerpoint/2010/main" val="133954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a:xfrm>
                <a:off x="1143000" y="1531621"/>
                <a:ext cx="3160553" cy="4564379"/>
              </a:xfrm>
            </p:spPr>
            <p:txBody>
              <a:bodyPr>
                <a:normAutofit/>
              </a:bodyPr>
              <a:lstStyle/>
              <a:p>
                <a:r>
                  <a:rPr lang="zh-TW" altLang="en-US" sz="1800" dirty="0">
                    <a:latin typeface="微軟正黑體 Light" panose="020B0304030504040204" pitchFamily="34" charset="-120"/>
                    <a:ea typeface="微軟正黑體 Light" panose="020B0304030504040204" pitchFamily="34" charset="-120"/>
                  </a:rPr>
                  <a:t>嗜睡</a:t>
                </a:r>
                <a:r>
                  <a:rPr lang="en-US" altLang="zh-TW" sz="18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𝑋</m:t>
                        </m:r>
                      </m:e>
                      <m:sub>
                        <m:r>
                          <a:rPr lang="en-US" altLang="zh-TW" sz="1800" i="1">
                            <a:latin typeface="Cambria Math" panose="02040503050406030204" pitchFamily="18" charset="0"/>
                          </a:rPr>
                          <m:t>(2)</m:t>
                        </m:r>
                      </m:sub>
                      <m:sup>
                        <m:r>
                          <a:rPr lang="en-US" altLang="zh-TW" sz="1800" i="1">
                            <a:latin typeface="Cambria Math" panose="02040503050406030204" pitchFamily="18" charset="0"/>
                          </a:rPr>
                          <m:t>2</m:t>
                        </m:r>
                      </m:sup>
                    </m:sSubSup>
                  </m:oMath>
                </a14:m>
                <a:r>
                  <a:rPr lang="en-US" altLang="zh-TW" sz="1800" dirty="0">
                    <a:latin typeface="微軟正黑體 Light" panose="020B0304030504040204" pitchFamily="34" charset="-120"/>
                    <a:ea typeface="微軟正黑體 Light" panose="020B0304030504040204" pitchFamily="34" charset="-120"/>
                  </a:rPr>
                  <a:t>=11.14</a:t>
                </a:r>
                <a:r>
                  <a:rPr lang="zh-TW" altLang="en-US" sz="1800" dirty="0">
                    <a:latin typeface="微軟正黑體 Light" panose="020B0304030504040204" pitchFamily="34" charset="-120"/>
                    <a:ea typeface="微軟正黑體 Light" panose="020B0304030504040204" pitchFamily="34" charset="-120"/>
                  </a:rPr>
                  <a:t>  </a:t>
                </a:r>
                <a:r>
                  <a:rPr lang="en-US" altLang="zh-TW" sz="1800" dirty="0">
                    <a:latin typeface="微軟正黑體 Light" panose="020B0304030504040204" pitchFamily="34" charset="-120"/>
                    <a:ea typeface="微軟正黑體 Light" panose="020B0304030504040204" pitchFamily="34" charset="-120"/>
                  </a:rPr>
                  <a:t>p=0.004)</a:t>
                </a:r>
                <a:r>
                  <a:rPr lang="zh-TW" altLang="en-US" sz="1800" dirty="0">
                    <a:latin typeface="微軟正黑體 Light" panose="020B0304030504040204" pitchFamily="34" charset="-120"/>
                    <a:ea typeface="微軟正黑體 Light" panose="020B0304030504040204" pitchFamily="34" charset="-120"/>
                  </a:rPr>
                  <a:t>和睡著的可能性</a:t>
                </a:r>
                <a:r>
                  <a:rPr lang="en-US" altLang="zh-TW" sz="18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𝑋</m:t>
                        </m:r>
                      </m:e>
                      <m:sub>
                        <m:r>
                          <a:rPr lang="en-US" altLang="zh-TW" sz="1800" i="1">
                            <a:latin typeface="Cambria Math" panose="02040503050406030204" pitchFamily="18" charset="0"/>
                          </a:rPr>
                          <m:t>(2)</m:t>
                        </m:r>
                      </m:sub>
                      <m:sup>
                        <m:r>
                          <a:rPr lang="en-US" altLang="zh-TW" sz="1800" i="1">
                            <a:latin typeface="Cambria Math" panose="02040503050406030204" pitchFamily="18" charset="0"/>
                          </a:rPr>
                          <m:t>2</m:t>
                        </m:r>
                      </m:sup>
                    </m:sSubSup>
                  </m:oMath>
                </a14:m>
                <a:r>
                  <a:rPr lang="en-US" altLang="zh-TW" sz="1800" dirty="0">
                    <a:latin typeface="微軟正黑體 Light" panose="020B0304030504040204" pitchFamily="34" charset="-120"/>
                    <a:ea typeface="微軟正黑體 Light" panose="020B0304030504040204" pitchFamily="34" charset="-120"/>
                  </a:rPr>
                  <a:t>=13.46</a:t>
                </a:r>
                <a:r>
                  <a:rPr lang="zh-TW" altLang="en-US" sz="1800" dirty="0">
                    <a:latin typeface="微軟正黑體 Light" panose="020B0304030504040204" pitchFamily="34" charset="-120"/>
                    <a:ea typeface="微軟正黑體 Light" panose="020B0304030504040204" pitchFamily="34" charset="-120"/>
                  </a:rPr>
                  <a:t>  </a:t>
                </a:r>
                <a:r>
                  <a:rPr lang="en-US" altLang="zh-TW" sz="1800" dirty="0">
                    <a:latin typeface="微軟正黑體 Light" panose="020B0304030504040204" pitchFamily="34" charset="-120"/>
                    <a:ea typeface="微軟正黑體 Light" panose="020B0304030504040204" pitchFamily="34" charset="-120"/>
                  </a:rPr>
                  <a:t>p=0.001)</a:t>
                </a:r>
                <a:r>
                  <a:rPr lang="zh-TW" altLang="en-US" sz="1800" dirty="0">
                    <a:latin typeface="微軟正黑體 Light" panose="020B0304030504040204" pitchFamily="34" charset="-120"/>
                    <a:ea typeface="微軟正黑體 Light" panose="020B0304030504040204" pitchFamily="34" charset="-120"/>
                  </a:rPr>
                  <a:t> 顯著預測了第一次車禍</a:t>
                </a:r>
                <a:endParaRPr lang="en-US" altLang="zh-TW" sz="1800" dirty="0">
                  <a:latin typeface="微軟正黑體 Light" panose="020B0304030504040204" pitchFamily="34" charset="-120"/>
                  <a:ea typeface="微軟正黑體 Light" panose="020B0304030504040204" pitchFamily="34" charset="-120"/>
                </a:endParaRPr>
              </a:p>
              <a:p>
                <a:r>
                  <a:rPr lang="zh-TW" altLang="en-US" sz="1800" dirty="0">
                    <a:latin typeface="微軟正黑體 Light" panose="020B0304030504040204" pitchFamily="34" charset="-120"/>
                    <a:ea typeface="微軟正黑體 Light" panose="020B0304030504040204" pitchFamily="34" charset="-120"/>
                  </a:rPr>
                  <a:t>發生車禍的可能性</a:t>
                </a:r>
                <a:r>
                  <a:rPr lang="en-US" altLang="zh-TW" sz="1800" dirty="0">
                    <a:latin typeface="微軟正黑體 Light" panose="020B0304030504040204" pitchFamily="34" charset="-120"/>
                    <a:ea typeface="微軟正黑體 Light" panose="020B0304030504040204" pitchFamily="34" charset="-120"/>
                  </a:rPr>
                  <a:t>(</a:t>
                </a:r>
                <a14:m>
                  <m:oMath xmlns:m="http://schemas.openxmlformats.org/officeDocument/2006/math">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𝑋</m:t>
                        </m:r>
                      </m:e>
                      <m:sub>
                        <m:r>
                          <a:rPr lang="en-US" altLang="zh-TW" sz="1800" i="1">
                            <a:latin typeface="Cambria Math" panose="02040503050406030204" pitchFamily="18" charset="0"/>
                          </a:rPr>
                          <m:t>(2)</m:t>
                        </m:r>
                      </m:sub>
                      <m:sup>
                        <m:r>
                          <a:rPr lang="en-US" altLang="zh-TW" sz="1800" i="1">
                            <a:latin typeface="Cambria Math" panose="02040503050406030204" pitchFamily="18" charset="0"/>
                          </a:rPr>
                          <m:t>2</m:t>
                        </m:r>
                      </m:sup>
                    </m:sSubSup>
                  </m:oMath>
                </a14:m>
                <a:r>
                  <a:rPr lang="en-US" altLang="zh-TW" sz="1800" dirty="0">
                    <a:latin typeface="微軟正黑體 Light" panose="020B0304030504040204" pitchFamily="34" charset="-120"/>
                    <a:ea typeface="微軟正黑體 Light" panose="020B0304030504040204" pitchFamily="34" charset="-120"/>
                  </a:rPr>
                  <a:t>=3.05</a:t>
                </a:r>
                <a:r>
                  <a:rPr lang="zh-TW" altLang="en-US" sz="1800" dirty="0">
                    <a:latin typeface="微軟正黑體 Light" panose="020B0304030504040204" pitchFamily="34" charset="-120"/>
                    <a:ea typeface="微軟正黑體 Light" panose="020B0304030504040204" pitchFamily="34" charset="-120"/>
                  </a:rPr>
                  <a:t>  </a:t>
                </a:r>
                <a:r>
                  <a:rPr lang="en-US" altLang="zh-TW" sz="1800" dirty="0">
                    <a:latin typeface="微軟正黑體 Light" panose="020B0304030504040204" pitchFamily="34" charset="-120"/>
                    <a:ea typeface="微軟正黑體 Light" panose="020B0304030504040204" pitchFamily="34" charset="-120"/>
                  </a:rPr>
                  <a:t>p=0.08)</a:t>
                </a:r>
                <a:r>
                  <a:rPr lang="zh-TW" altLang="en-US" sz="1800" dirty="0">
                    <a:latin typeface="微軟正黑體 Light" panose="020B0304030504040204" pitchFamily="34" charset="-120"/>
                    <a:ea typeface="微軟正黑體 Light" panose="020B0304030504040204" pitchFamily="34" charset="-120"/>
                  </a:rPr>
                  <a:t>未能顯著預測</a:t>
                </a:r>
                <a:endParaRPr lang="en-US" altLang="zh-TW" sz="1800" dirty="0">
                  <a:latin typeface="微軟正黑體 Light" panose="020B0304030504040204" pitchFamily="34" charset="-120"/>
                  <a:ea typeface="微軟正黑體 Light" panose="020B0304030504040204" pitchFamily="34" charset="-120"/>
                </a:endParaRPr>
              </a:p>
              <a:p>
                <a:endParaRPr lang="zh-TW" altLang="en-US" sz="1800" dirty="0">
                  <a:latin typeface="微軟正黑體 Light" panose="020B0304030504040204" pitchFamily="34" charset="-120"/>
                  <a:ea typeface="微軟正黑體 Light" panose="020B0304030504040204" pitchFamily="34" charset="-120"/>
                </a:endParaRPr>
              </a:p>
            </p:txBody>
          </p:sp>
        </mc:Choice>
        <mc:Fallback xmlns="">
          <p:sp>
            <p:nvSpPr>
              <p:cNvPr id="3" name="內容版面配置區 2">
                <a:extLst>
                  <a:ext uri="{FF2B5EF4-FFF2-40B4-BE49-F238E27FC236}">
                    <a16:creationId xmlns:a16="http://schemas.microsoft.com/office/drawing/2014/main" id="{F31B71B0-8A86-4CE2-B49F-83A143502747}"/>
                  </a:ext>
                </a:extLst>
              </p:cNvPr>
              <p:cNvSpPr>
                <a:spLocks noGrp="1" noRot="1" noChangeAspect="1" noMove="1" noResize="1" noEditPoints="1" noAdjustHandles="1" noChangeArrowheads="1" noChangeShapeType="1" noTextEdit="1"/>
              </p:cNvSpPr>
              <p:nvPr>
                <p:ph idx="1"/>
              </p:nvPr>
            </p:nvSpPr>
            <p:spPr>
              <a:xfrm>
                <a:off x="1143000" y="1531621"/>
                <a:ext cx="3160553" cy="4564379"/>
              </a:xfrm>
              <a:blipFill>
                <a:blip r:embed="rId3"/>
                <a:stretch>
                  <a:fillRect r="-15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19</a:t>
            </a:fld>
            <a:endParaRPr lang="zh-TW" altLang="en-US"/>
          </a:p>
        </p:txBody>
      </p:sp>
      <p:pic>
        <p:nvPicPr>
          <p:cNvPr id="8" name="圖片 7">
            <a:extLst>
              <a:ext uri="{FF2B5EF4-FFF2-40B4-BE49-F238E27FC236}">
                <a16:creationId xmlns:a16="http://schemas.microsoft.com/office/drawing/2014/main" id="{17298610-A2A6-4061-917D-63E1572FC586}"/>
              </a:ext>
            </a:extLst>
          </p:cNvPr>
          <p:cNvPicPr>
            <a:picLocks noChangeAspect="1"/>
          </p:cNvPicPr>
          <p:nvPr/>
        </p:nvPicPr>
        <p:blipFill rotWithShape="1">
          <a:blip r:embed="rId4">
            <a:extLst>
              <a:ext uri="{28A0092B-C50C-407E-A947-70E740481C1C}">
                <a14:useLocalDpi xmlns:a14="http://schemas.microsoft.com/office/drawing/2010/main" val="0"/>
              </a:ext>
            </a:extLst>
          </a:blip>
          <a:srcRect l="759" r="973"/>
          <a:stretch/>
        </p:blipFill>
        <p:spPr>
          <a:xfrm>
            <a:off x="4303553" y="622136"/>
            <a:ext cx="7624150" cy="5613728"/>
          </a:xfrm>
          <a:prstGeom prst="rect">
            <a:avLst/>
          </a:prstGeom>
        </p:spPr>
      </p:pic>
    </p:spTree>
    <p:extLst>
      <p:ext uri="{BB962C8B-B14F-4D97-AF65-F5344CB8AC3E}">
        <p14:creationId xmlns:p14="http://schemas.microsoft.com/office/powerpoint/2010/main" val="37813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Introduction</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normAutofit/>
          </a:bodyPr>
          <a:lstStyle/>
          <a:p>
            <a:r>
              <a:rPr lang="zh-TW" altLang="en-US" dirty="0">
                <a:latin typeface="微軟正黑體 Light" panose="020B0304030504040204" pitchFamily="34" charset="-120"/>
                <a:ea typeface="微軟正黑體 Light" panose="020B0304030504040204" pitchFamily="34" charset="-120"/>
              </a:rPr>
              <a:t>疲勞會影響表顯能力，也是被公認類似於酒駕的嚴重的道路安全隱患。</a:t>
            </a:r>
            <a:r>
              <a:rPr lang="en-US" altLang="zh-TW" dirty="0">
                <a:latin typeface="微軟正黑體 Light" panose="020B0304030504040204" pitchFamily="34" charset="-120"/>
                <a:ea typeface="微軟正黑體 Light" panose="020B0304030504040204" pitchFamily="34" charset="-120"/>
              </a:rPr>
              <a:t>(Transport for NSW, 2011)</a:t>
            </a:r>
          </a:p>
          <a:p>
            <a:r>
              <a:rPr lang="zh-TW" altLang="en-US" dirty="0">
                <a:latin typeface="微軟正黑體 Light" panose="020B0304030504040204" pitchFamily="34" charset="-120"/>
                <a:ea typeface="微軟正黑體 Light" panose="020B0304030504040204" pitchFamily="34" charset="-120"/>
              </a:rPr>
              <a:t>疲勞和想睡覺是相互關聯的狀態，而疲勞一詞通常用於描述一個總體類別，包括嗜睡和其她精神疲勞現象，例如：任務相關的疲勞、疾病引起的疲勞。</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關於疲勞和嗜睡區別程度，存在著相當大的爭論</a:t>
            </a:r>
            <a:r>
              <a:rPr lang="en-US" altLang="zh-TW" dirty="0">
                <a:latin typeface="微軟正黑體 Light" panose="020B0304030504040204" pitchFamily="34" charset="-120"/>
                <a:ea typeface="微軟正黑體 Light" panose="020B0304030504040204" pitchFamily="34" charset="-120"/>
              </a:rPr>
              <a:t>(</a:t>
            </a:r>
            <a:r>
              <a:rPr lang="en-US" altLang="zh-TW" dirty="0" err="1">
                <a:latin typeface="微軟正黑體 Light" panose="020B0304030504040204" pitchFamily="34" charset="-120"/>
                <a:ea typeface="微軟正黑體 Light" panose="020B0304030504040204" pitchFamily="34" charset="-120"/>
              </a:rPr>
              <a:t>Balkin</a:t>
            </a:r>
            <a:r>
              <a:rPr lang="en-US" altLang="zh-TW" dirty="0">
                <a:latin typeface="微軟正黑體 Light" panose="020B0304030504040204" pitchFamily="34" charset="-120"/>
                <a:ea typeface="微軟正黑體 Light" panose="020B0304030504040204" pitchFamily="34" charset="-120"/>
              </a:rPr>
              <a:t> and </a:t>
            </a:r>
            <a:r>
              <a:rPr lang="en-US" altLang="zh-TW" dirty="0" err="1">
                <a:latin typeface="微軟正黑體 Light" panose="020B0304030504040204" pitchFamily="34" charset="-120"/>
                <a:ea typeface="微軟正黑體 Light" panose="020B0304030504040204" pitchFamily="34" charset="-120"/>
              </a:rPr>
              <a:t>Wesensten</a:t>
            </a:r>
            <a:r>
              <a:rPr lang="en-US" altLang="zh-TW" dirty="0">
                <a:latin typeface="微軟正黑體 Light" panose="020B0304030504040204" pitchFamily="34" charset="-120"/>
                <a:ea typeface="微軟正黑體 Light" panose="020B0304030504040204" pitchFamily="34" charset="-120"/>
              </a:rPr>
              <a:t>, 2011)</a:t>
            </a:r>
            <a:r>
              <a:rPr lang="zh-TW" altLang="en-US" dirty="0">
                <a:latin typeface="微軟正黑體 Light" panose="020B0304030504040204" pitchFamily="34" charset="-120"/>
                <a:ea typeface="微軟正黑體 Light" panose="020B0304030504040204" pitchFamily="34" charset="-120"/>
              </a:rPr>
              <a:t>。部分原因在於他們的前兆被認為是不同的，但他們對於喪失警覺和疲憊的主觀感覺以及績效是相似的。</a:t>
            </a:r>
            <a:endParaRPr lang="en-US" altLang="zh-TW"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2</a:t>
            </a:fld>
            <a:endParaRPr lang="zh-TW" altLang="en-US"/>
          </a:p>
        </p:txBody>
      </p:sp>
    </p:spTree>
    <p:extLst>
      <p:ext uri="{BB962C8B-B14F-4D97-AF65-F5344CB8AC3E}">
        <p14:creationId xmlns:p14="http://schemas.microsoft.com/office/powerpoint/2010/main" val="302036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Result</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a:xfrm>
            <a:off x="1143001" y="1531621"/>
            <a:ext cx="5164077" cy="4564379"/>
          </a:xfrm>
        </p:spPr>
        <p:txBody>
          <a:bodyPr/>
          <a:lstStyle/>
          <a:p>
            <a:r>
              <a:rPr lang="zh-TW" altLang="en-US" dirty="0">
                <a:latin typeface="微軟正黑體 Light" panose="020B0304030504040204" pitchFamily="34" charset="-120"/>
                <a:ea typeface="微軟正黑體 Light" panose="020B0304030504040204" pitchFamily="34" charset="-120"/>
              </a:rPr>
              <a:t>當參與者認為自己可能會睡著時，在接下來幾分鐘發生車禍的可能性為不認為自己會睡著的</a:t>
            </a:r>
            <a:r>
              <a:rPr lang="en-US" altLang="zh-TW" dirty="0">
                <a:latin typeface="微軟正黑體 Light" panose="020B0304030504040204" pitchFamily="34" charset="-120"/>
                <a:ea typeface="微軟正黑體 Light" panose="020B0304030504040204" pitchFamily="34" charset="-120"/>
              </a:rPr>
              <a:t>4.3</a:t>
            </a:r>
            <a:r>
              <a:rPr lang="zh-TW" altLang="en-US" dirty="0">
                <a:latin typeface="微軟正黑體 Light" panose="020B0304030504040204" pitchFamily="34" charset="-120"/>
                <a:ea typeface="微軟正黑體 Light" panose="020B0304030504040204" pitchFamily="34" charset="-120"/>
              </a:rPr>
              <a:t>倍。</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當認為自己嗜睡等級較高時，越過中線的機率為</a:t>
            </a:r>
            <a:r>
              <a:rPr lang="en-US" altLang="zh-TW" dirty="0">
                <a:latin typeface="微軟正黑體 Light" panose="020B0304030504040204" pitchFamily="34" charset="-120"/>
                <a:ea typeface="微軟正黑體 Light" panose="020B0304030504040204" pitchFamily="34" charset="-120"/>
              </a:rPr>
              <a:t>10</a:t>
            </a:r>
            <a:r>
              <a:rPr lang="zh-TW" altLang="en-US" dirty="0">
                <a:latin typeface="微軟正黑體 Light" panose="020B0304030504040204" pitchFamily="34" charset="-120"/>
                <a:ea typeface="微軟正黑體 Light" panose="020B0304030504040204" pitchFamily="34" charset="-120"/>
              </a:rPr>
              <a:t>倍以上，而睡著的可能性較高時，則為</a:t>
            </a:r>
            <a:r>
              <a:rPr lang="en-US" altLang="zh-TW" dirty="0">
                <a:latin typeface="微軟正黑體 Light" panose="020B0304030504040204" pitchFamily="34" charset="-120"/>
                <a:ea typeface="微軟正黑體 Light" panose="020B0304030504040204" pitchFamily="34" charset="-120"/>
              </a:rPr>
              <a:t>9</a:t>
            </a:r>
            <a:r>
              <a:rPr lang="zh-TW" altLang="en-US" dirty="0">
                <a:latin typeface="微軟正黑體 Light" panose="020B0304030504040204" pitchFamily="34" charset="-120"/>
                <a:ea typeface="微軟正黑體 Light" panose="020B0304030504040204" pitchFamily="34" charset="-120"/>
              </a:rPr>
              <a:t>倍以上。</a:t>
            </a: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20</a:t>
            </a:fld>
            <a:endParaRPr lang="zh-TW" altLang="en-US"/>
          </a:p>
        </p:txBody>
      </p:sp>
      <p:pic>
        <p:nvPicPr>
          <p:cNvPr id="7" name="圖片 6">
            <a:extLst>
              <a:ext uri="{FF2B5EF4-FFF2-40B4-BE49-F238E27FC236}">
                <a16:creationId xmlns:a16="http://schemas.microsoft.com/office/drawing/2014/main" id="{2E1CDB1F-EA7C-40A1-8E53-EC1C52DE5AA8}"/>
              </a:ext>
            </a:extLst>
          </p:cNvPr>
          <p:cNvPicPr>
            <a:picLocks noChangeAspect="1"/>
          </p:cNvPicPr>
          <p:nvPr/>
        </p:nvPicPr>
        <p:blipFill rotWithShape="1">
          <a:blip r:embed="rId3">
            <a:extLst>
              <a:ext uri="{28A0092B-C50C-407E-A947-70E740481C1C}">
                <a14:useLocalDpi xmlns:a14="http://schemas.microsoft.com/office/drawing/2010/main" val="0"/>
              </a:ext>
            </a:extLst>
          </a:blip>
          <a:srcRect l="2228" t="1014" r="1428"/>
          <a:stretch/>
        </p:blipFill>
        <p:spPr>
          <a:xfrm>
            <a:off x="6307078" y="998577"/>
            <a:ext cx="5561901" cy="4860845"/>
          </a:xfrm>
          <a:prstGeom prst="rect">
            <a:avLst/>
          </a:prstGeom>
        </p:spPr>
      </p:pic>
      <p:sp>
        <p:nvSpPr>
          <p:cNvPr id="8" name="矩形 7">
            <a:extLst>
              <a:ext uri="{FF2B5EF4-FFF2-40B4-BE49-F238E27FC236}">
                <a16:creationId xmlns:a16="http://schemas.microsoft.com/office/drawing/2014/main" id="{B5E42D7F-8331-4E97-8AF0-C26CD8B626A3}"/>
              </a:ext>
            </a:extLst>
          </p:cNvPr>
          <p:cNvSpPr/>
          <p:nvPr/>
        </p:nvSpPr>
        <p:spPr>
          <a:xfrm>
            <a:off x="9244668" y="2910980"/>
            <a:ext cx="360727" cy="176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5C35F42-398C-4A29-8AD9-19DC0E231019}"/>
              </a:ext>
            </a:extLst>
          </p:cNvPr>
          <p:cNvSpPr/>
          <p:nvPr/>
        </p:nvSpPr>
        <p:spPr>
          <a:xfrm>
            <a:off x="9153788" y="4484685"/>
            <a:ext cx="451607" cy="176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3D72C16-36F9-4C6A-B0A7-1CD8226425E5}"/>
              </a:ext>
            </a:extLst>
          </p:cNvPr>
          <p:cNvSpPr/>
          <p:nvPr/>
        </p:nvSpPr>
        <p:spPr>
          <a:xfrm>
            <a:off x="9244668" y="5083968"/>
            <a:ext cx="360727" cy="176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2828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Discussion</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normAutofit/>
          </a:bodyPr>
          <a:lstStyle/>
          <a:p>
            <a:r>
              <a:rPr lang="zh-TW" altLang="en-US" dirty="0">
                <a:latin typeface="微軟正黑體 Light" panose="020B0304030504040204" pitchFamily="34" charset="-120"/>
                <a:ea typeface="微軟正黑體 Light" panose="020B0304030504040204" pitchFamily="34" charset="-120"/>
              </a:rPr>
              <a:t>意識到自己可能會睡著預測發生危險的最佳因子，皆能預測發生車禍或越過中線。</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嗜睡僅能預測越過中線</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可能是實驗中發生的車禍次數較少。</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而透過</a:t>
            </a:r>
            <a:r>
              <a:rPr lang="en-US" altLang="zh-TW" dirty="0">
                <a:latin typeface="微軟正黑體 Light" panose="020B0304030504040204" pitchFamily="34" charset="-120"/>
                <a:ea typeface="微軟正黑體 Light" panose="020B0304030504040204" pitchFamily="34" charset="-120"/>
              </a:rPr>
              <a:t>Cox</a:t>
            </a:r>
            <a:r>
              <a:rPr lang="zh-TW" altLang="en-US" dirty="0">
                <a:latin typeface="微軟正黑體 Light" panose="020B0304030504040204" pitchFamily="34" charset="-120"/>
                <a:ea typeface="微軟正黑體 Light" panose="020B0304030504040204" pitchFamily="34" charset="-120"/>
              </a:rPr>
              <a:t>模型研究表明，在車禍之前，睡著的可能性較高，而越過中線時則是嗜睡或睡著的可能性較高。</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第一個證明主觀經驗與績效結果之間的時間關係研究。</a:t>
            </a:r>
            <a:endPar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endParaRPr>
          </a:p>
          <a:p>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在第一次發生車禍或越過中線之前，駕駛者認為自己會發生車禍的可能性較高</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駕駛者對發生車禍的可能性與對嗜睡或睡著判斷不同。</a:t>
            </a:r>
            <a:endParaRPr lang="en-US" altLang="zh-TW" dirty="0">
              <a:latin typeface="微軟正黑體 Light" panose="020B0304030504040204" pitchFamily="34" charset="-120"/>
              <a:ea typeface="微軟正黑體 Light" panose="020B0304030504040204" pitchFamily="34" charset="-120"/>
            </a:endParaRPr>
          </a:p>
          <a:p>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21</a:t>
            </a:fld>
            <a:endParaRPr lang="zh-TW" altLang="en-US"/>
          </a:p>
        </p:txBody>
      </p:sp>
    </p:spTree>
    <p:extLst>
      <p:ext uri="{BB962C8B-B14F-4D97-AF65-F5344CB8AC3E}">
        <p14:creationId xmlns:p14="http://schemas.microsoft.com/office/powerpoint/2010/main" val="140605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Discussion</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駕駛者可以清楚的意識到疲勞和嗜睡，並能夠檢測出何時可能會睡著</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a:t>
            </a:r>
            <a:r>
              <a:rPr lang="zh-TW" altLang="en-US" dirty="0">
                <a:latin typeface="微軟正黑體 Light" panose="020B0304030504040204" pitchFamily="34" charset="-120"/>
                <a:ea typeface="微軟正黑體 Light" panose="020B0304030504040204" pitchFamily="34" charset="-120"/>
              </a:rPr>
              <a:t>避免發生危險。</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駕駛者可以獲得其疲勞、嗜睡程度以及是否會睡著的認知訊息，但他們似乎沒有將這種高度嗜睡或可能會睡著的意識，轉化為提升自己的撞車風險判斷，可能就像</a:t>
            </a:r>
            <a:r>
              <a:rPr lang="en-US" altLang="zh-TW" dirty="0">
                <a:latin typeface="微軟正黑體 Light" panose="020B0304030504040204" pitchFamily="34" charset="-120"/>
                <a:ea typeface="微軟正黑體 Light" panose="020B0304030504040204" pitchFamily="34" charset="-120"/>
              </a:rPr>
              <a:t>Horne and Burley(2010)</a:t>
            </a:r>
            <a:r>
              <a:rPr lang="zh-TW" altLang="en-US" dirty="0">
                <a:latin typeface="微軟正黑體 Light" panose="020B0304030504040204" pitchFamily="34" charset="-120"/>
                <a:ea typeface="微軟正黑體 Light" panose="020B0304030504040204" pitchFamily="34" charset="-120"/>
              </a:rPr>
              <a:t>的研究中所說的一樣，駕駛者可能會忽視或忽略自己的嗜睡感覺。</a:t>
            </a:r>
          </a:p>
          <a:p>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22</a:t>
            </a:fld>
            <a:endParaRPr lang="zh-TW" altLang="en-US"/>
          </a:p>
        </p:txBody>
      </p:sp>
    </p:spTree>
    <p:extLst>
      <p:ext uri="{BB962C8B-B14F-4D97-AF65-F5344CB8AC3E}">
        <p14:creationId xmlns:p14="http://schemas.microsoft.com/office/powerpoint/2010/main" val="11470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Introduction</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normAutofit/>
          </a:bodyPr>
          <a:lstStyle/>
          <a:p>
            <a:r>
              <a:rPr lang="zh-TW" altLang="en-US" dirty="0">
                <a:latin typeface="微軟正黑體 Light" panose="020B0304030504040204" pitchFamily="34" charset="-120"/>
                <a:ea typeface="微軟正黑體 Light" panose="020B0304030504040204" pitchFamily="34" charset="-120"/>
              </a:rPr>
              <a:t>嗜睡的原因與睡眠有關</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受質量、醒來後的時間和一天當中的時間影響</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，而疲勞則與任務相關</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持續時間和工作量</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及睡眠因素相關。</a:t>
            </a:r>
            <a:endPar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endParaRPr>
          </a:p>
          <a:p>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在模擬條件下，駕駛者可以決定何時因為疲勞而停時駕駛，而研究表明，無論是駕駛</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40</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分鐘還是</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180</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分鐘，當駕駛者停車時，其疲勞程度等級非常相似。</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(Nilsson et al., 1997)</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駕駛者可以檢測到疲勞的變化，但不知道何時疲勞會對績效產生影響，以及疲勞的人是否有能力檢測這些狀態變化對績效的影響。</a:t>
            </a:r>
            <a:endPar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3</a:t>
            </a:fld>
            <a:endParaRPr lang="zh-TW" altLang="en-US"/>
          </a:p>
        </p:txBody>
      </p:sp>
    </p:spTree>
    <p:extLst>
      <p:ext uri="{BB962C8B-B14F-4D97-AF65-F5344CB8AC3E}">
        <p14:creationId xmlns:p14="http://schemas.microsoft.com/office/powerpoint/2010/main" val="168239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Introduction</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normAutofit/>
          </a:bodyPr>
          <a:lstStyle/>
          <a:p>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探討駕駛者對疲勞和嗜睡意識對車禍風險和實際車禍可能性之間的關係。</a:t>
            </a:r>
            <a:endPar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endParaRPr>
          </a:p>
          <a:p>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在</a:t>
            </a:r>
            <a:r>
              <a:rPr lang="en-US" altLang="zh-TW" dirty="0">
                <a:latin typeface="微軟正黑體 Light" panose="020B0304030504040204" pitchFamily="34" charset="-120"/>
                <a:ea typeface="微軟正黑體 Light" panose="020B0304030504040204" pitchFamily="34" charset="-120"/>
                <a:sym typeface="Wingdings" panose="05000000000000000000" pitchFamily="2" charset="2"/>
              </a:rPr>
              <a:t>2</a:t>
            </a:r>
            <a:r>
              <a:rPr lang="zh-TW" altLang="en-US" dirty="0">
                <a:latin typeface="微軟正黑體 Light" panose="020B0304030504040204" pitchFamily="34" charset="-120"/>
                <a:ea typeface="微軟正黑體 Light" panose="020B0304030504040204" pitchFamily="34" charset="-120"/>
                <a:sym typeface="Wingdings" panose="05000000000000000000" pitchFamily="2" charset="2"/>
              </a:rPr>
              <a:t>小時的模擬駕駛中觀察駕駛者的主觀嗜睡程度、睡著可能性及發生車禍的可能性，以及這三項評分與駕駛績效之間的關係。</a:t>
            </a:r>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ABEE43D3-F7CC-4F5D-94AF-89F15682B4DF}"/>
              </a:ext>
            </a:extLst>
          </p:cNvPr>
          <p:cNvSpPr>
            <a:spLocks noGrp="1"/>
          </p:cNvSpPr>
          <p:nvPr>
            <p:ph type="sldNum" sz="quarter" idx="12"/>
          </p:nvPr>
        </p:nvSpPr>
        <p:spPr/>
        <p:txBody>
          <a:bodyPr/>
          <a:lstStyle/>
          <a:p>
            <a:fld id="{947FEC04-8D18-4B84-A546-597DEE4FDAEB}" type="slidenum">
              <a:rPr lang="zh-TW" altLang="en-US" smtClean="0"/>
              <a:t>4</a:t>
            </a:fld>
            <a:endParaRPr lang="zh-TW" altLang="en-US"/>
          </a:p>
        </p:txBody>
      </p:sp>
    </p:spTree>
    <p:extLst>
      <p:ext uri="{BB962C8B-B14F-4D97-AF65-F5344CB8AC3E}">
        <p14:creationId xmlns:p14="http://schemas.microsoft.com/office/powerpoint/2010/main" val="10600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Participants</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透過報紙、大學周圍和當地社區的廣告招募共</a:t>
            </a:r>
            <a:r>
              <a:rPr lang="en-US" altLang="zh-TW" dirty="0">
                <a:latin typeface="微軟正黑體 Light" panose="020B0304030504040204" pitchFamily="34" charset="-120"/>
                <a:ea typeface="微軟正黑體 Light" panose="020B0304030504040204" pitchFamily="34" charset="-120"/>
              </a:rPr>
              <a:t>90</a:t>
            </a:r>
            <a:r>
              <a:rPr lang="zh-TW" altLang="en-US" dirty="0">
                <a:latin typeface="微軟正黑體 Light" panose="020B0304030504040204" pitchFamily="34" charset="-120"/>
                <a:ea typeface="微軟正黑體 Light" panose="020B0304030504040204" pitchFamily="34" charset="-120"/>
              </a:rPr>
              <a:t>位參與者。</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參與者須為健康、沒有睡眠問題，且是正常的夜間睡眠者。</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實驗前，要求參與者的將夜間睡眠時間縮短至</a:t>
            </a:r>
            <a:r>
              <a:rPr lang="en-US" altLang="zh-TW" dirty="0">
                <a:latin typeface="微軟正黑體 Light" panose="020B0304030504040204" pitchFamily="34" charset="-120"/>
                <a:ea typeface="微軟正黑體 Light" panose="020B0304030504040204" pitchFamily="34" charset="-120"/>
              </a:rPr>
              <a:t>5</a:t>
            </a:r>
            <a:r>
              <a:rPr lang="zh-TW" altLang="en-US" dirty="0">
                <a:latin typeface="微軟正黑體 Light" panose="020B0304030504040204" pitchFamily="34" charset="-120"/>
                <a:ea typeface="微軟正黑體 Light" panose="020B0304030504040204" pitchFamily="34" charset="-120"/>
              </a:rPr>
              <a:t>小時。</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使用 </a:t>
            </a:r>
            <a:r>
              <a:rPr lang="en-US" altLang="zh-TW" dirty="0">
                <a:latin typeface="微軟正黑體 Light" panose="020B0304030504040204" pitchFamily="34" charset="-120"/>
                <a:ea typeface="微軟正黑體 Light" panose="020B0304030504040204" pitchFamily="34" charset="-120"/>
              </a:rPr>
              <a:t>Mini</a:t>
            </a:r>
            <a:r>
              <a:rPr lang="zh-TW" altLang="en-US" dirty="0">
                <a:latin typeface="微軟正黑體 Light" panose="020B0304030504040204" pitchFamily="34" charset="-120"/>
                <a:ea typeface="微軟正黑體 Light" panose="020B0304030504040204" pitchFamily="34" charset="-120"/>
              </a:rPr>
              <a:t> </a:t>
            </a:r>
            <a:r>
              <a:rPr lang="en-US" altLang="zh-TW" dirty="0" err="1">
                <a:latin typeface="微軟正黑體 Light" panose="020B0304030504040204" pitchFamily="34" charset="-120"/>
                <a:ea typeface="微軟正黑體 Light" panose="020B0304030504040204" pitchFamily="34" charset="-120"/>
              </a:rPr>
              <a:t>Mitter</a:t>
            </a:r>
            <a:r>
              <a:rPr lang="en-US" altLang="zh-TW" dirty="0">
                <a:latin typeface="微軟正黑體 Light" panose="020B0304030504040204" pitchFamily="34" charset="-120"/>
                <a:ea typeface="微軟正黑體 Light" panose="020B0304030504040204" pitchFamily="34" charset="-120"/>
              </a:rPr>
              <a:t> </a:t>
            </a:r>
            <a:r>
              <a:rPr lang="en-US" altLang="zh-TW" dirty="0" err="1">
                <a:latin typeface="微軟正黑體 Light" panose="020B0304030504040204" pitchFamily="34" charset="-120"/>
                <a:ea typeface="微軟正黑體 Light" panose="020B0304030504040204" pitchFamily="34" charset="-120"/>
              </a:rPr>
              <a:t>Actiwatch</a:t>
            </a:r>
            <a:r>
              <a:rPr lang="en-US" altLang="zh-TW" dirty="0">
                <a:latin typeface="微軟正黑體 Light" panose="020B0304030504040204" pitchFamily="34" charset="-120"/>
                <a:ea typeface="微軟正黑體 Light" panose="020B0304030504040204" pitchFamily="34" charset="-120"/>
              </a:rPr>
              <a:t> 64</a:t>
            </a:r>
            <a:r>
              <a:rPr lang="zh-TW" altLang="en-US" dirty="0">
                <a:latin typeface="微軟正黑體 Light" panose="020B0304030504040204" pitchFamily="34" charset="-120"/>
                <a:ea typeface="微軟正黑體 Light" panose="020B0304030504040204" pitchFamily="34" charset="-120"/>
              </a:rPr>
              <a:t> 驗證參與者的夜間睡眠。</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要求參與者保持有關酒精、咖啡因和藥物使用的正常習慣。</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要求參與者在實驗前的傍晚保持填寫簡短的活動日制，包括睡覺時間及起床時間。</a:t>
            </a:r>
            <a:endParaRPr lang="en-US" altLang="zh-TW" dirty="0">
              <a:latin typeface="微軟正黑體 Light" panose="020B0304030504040204" pitchFamily="34" charset="-120"/>
              <a:ea typeface="微軟正黑體 Light" panose="020B0304030504040204" pitchFamily="34" charset="-120"/>
            </a:endParaRPr>
          </a:p>
          <a:p>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210F9BBB-D2C4-4D54-88F1-EA2460BA1AD7}"/>
              </a:ext>
            </a:extLst>
          </p:cNvPr>
          <p:cNvSpPr>
            <a:spLocks noGrp="1"/>
          </p:cNvSpPr>
          <p:nvPr>
            <p:ph type="sldNum" sz="quarter" idx="12"/>
          </p:nvPr>
        </p:nvSpPr>
        <p:spPr/>
        <p:txBody>
          <a:bodyPr/>
          <a:lstStyle/>
          <a:p>
            <a:fld id="{947FEC04-8D18-4B84-A546-597DEE4FDAEB}" type="slidenum">
              <a:rPr lang="zh-TW" altLang="en-US" smtClean="0"/>
              <a:t>5</a:t>
            </a:fld>
            <a:endParaRPr lang="zh-TW" altLang="en-US"/>
          </a:p>
        </p:txBody>
      </p:sp>
      <p:pic>
        <p:nvPicPr>
          <p:cNvPr id="8" name="圖片 7">
            <a:extLst>
              <a:ext uri="{FF2B5EF4-FFF2-40B4-BE49-F238E27FC236}">
                <a16:creationId xmlns:a16="http://schemas.microsoft.com/office/drawing/2014/main" id="{C005E009-CFCB-45A9-9EE2-234494D6D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477" y="1659449"/>
            <a:ext cx="2204270" cy="2944635"/>
          </a:xfrm>
          <a:prstGeom prst="rect">
            <a:avLst/>
          </a:prstGeom>
        </p:spPr>
      </p:pic>
    </p:spTree>
    <p:extLst>
      <p:ext uri="{BB962C8B-B14F-4D97-AF65-F5344CB8AC3E}">
        <p14:creationId xmlns:p14="http://schemas.microsoft.com/office/powerpoint/2010/main" val="130388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Method</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使用</a:t>
            </a:r>
            <a:r>
              <a:rPr lang="en-US" altLang="zh-TW" dirty="0">
                <a:latin typeface="微軟正黑體 Light" panose="020B0304030504040204" pitchFamily="34" charset="-120"/>
                <a:ea typeface="微軟正黑體 Light" panose="020B0304030504040204" pitchFamily="34" charset="-120"/>
              </a:rPr>
              <a:t>STISIM Drive</a:t>
            </a:r>
            <a:r>
              <a:rPr lang="zh-TW" altLang="en-US" dirty="0">
                <a:latin typeface="微軟正黑體 Light" panose="020B0304030504040204" pitchFamily="34" charset="-120"/>
                <a:ea typeface="微軟正黑體 Light" panose="020B0304030504040204" pitchFamily="34" charset="-120"/>
              </a:rPr>
              <a:t> 低保真模擬器，包括螢幕、方向盤</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有按鈕</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和踏板。</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在</a:t>
            </a:r>
            <a:r>
              <a:rPr lang="en-US" altLang="zh-TW" dirty="0">
                <a:latin typeface="微軟正黑體 Light" panose="020B0304030504040204" pitchFamily="34" charset="-120"/>
                <a:ea typeface="微軟正黑體 Light" panose="020B0304030504040204" pitchFamily="34" charset="-120"/>
              </a:rPr>
              <a:t>14</a:t>
            </a:r>
            <a:r>
              <a:rPr lang="zh-TW" altLang="en-US" dirty="0">
                <a:latin typeface="微軟正黑體 Light" panose="020B0304030504040204" pitchFamily="34" charset="-120"/>
                <a:ea typeface="微軟正黑體 Light" panose="020B0304030504040204" pitchFamily="34" charset="-120"/>
              </a:rPr>
              <a:t>：</a:t>
            </a:r>
            <a:r>
              <a:rPr lang="en-US" altLang="zh-TW" dirty="0">
                <a:latin typeface="微軟正黑體 Light" panose="020B0304030504040204" pitchFamily="34" charset="-120"/>
                <a:ea typeface="微軟正黑體 Light" panose="020B0304030504040204" pitchFamily="34" charset="-120"/>
              </a:rPr>
              <a:t>30</a:t>
            </a:r>
            <a:r>
              <a:rPr lang="zh-TW" altLang="en-US" dirty="0">
                <a:latin typeface="微軟正黑體 Light" panose="020B0304030504040204" pitchFamily="34" charset="-120"/>
                <a:ea typeface="微軟正黑體 Light" panose="020B0304030504040204" pitchFamily="34" charset="-120"/>
              </a:rPr>
              <a:t>開始進行</a:t>
            </a:r>
            <a:r>
              <a:rPr lang="en-US" altLang="zh-TW" dirty="0">
                <a:latin typeface="微軟正黑體 Light" panose="020B0304030504040204" pitchFamily="34" charset="-120"/>
                <a:ea typeface="微軟正黑體 Light" panose="020B0304030504040204" pitchFamily="34" charset="-120"/>
              </a:rPr>
              <a:t>2</a:t>
            </a:r>
            <a:r>
              <a:rPr lang="zh-TW" altLang="en-US" dirty="0">
                <a:latin typeface="微軟正黑體 Light" panose="020B0304030504040204" pitchFamily="34" charset="-120"/>
                <a:ea typeface="微軟正黑體 Light" panose="020B0304030504040204" pitchFamily="34" charset="-120"/>
              </a:rPr>
              <a:t>小時的駕駛模擬實驗。</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實驗場景為單調的鄉村</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農村</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幾乎沒有彎道的道路。</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要求參與者遵守</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變化的</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速度限制。</a:t>
            </a:r>
            <a:endParaRPr lang="en-US" altLang="zh-TW" dirty="0">
              <a:latin typeface="微軟正黑體 Light" panose="020B0304030504040204" pitchFamily="34" charset="-120"/>
              <a:ea typeface="微軟正黑體 Light" panose="020B0304030504040204" pitchFamily="34" charset="-120"/>
            </a:endParaRPr>
          </a:p>
          <a:p>
            <a:r>
              <a:rPr lang="zh-TW" altLang="en-US" dirty="0">
                <a:latin typeface="微軟正黑體 Light" panose="020B0304030504040204" pitchFamily="34" charset="-120"/>
                <a:ea typeface="微軟正黑體 Light" panose="020B0304030504040204" pitchFamily="34" charset="-120"/>
              </a:rPr>
              <a:t>要求參與者行駛在左側車道。</a:t>
            </a:r>
            <a:endParaRPr lang="en-US" altLang="zh-TW" dirty="0">
              <a:latin typeface="微軟正黑體 Light" panose="020B0304030504040204" pitchFamily="34" charset="-120"/>
              <a:ea typeface="微軟正黑體 Light" panose="020B0304030504040204" pitchFamily="34" charset="-120"/>
            </a:endParaRPr>
          </a:p>
          <a:p>
            <a:endParaRPr lang="en-US" altLang="zh-TW" dirty="0">
              <a:latin typeface="微軟正黑體 Light" panose="020B0304030504040204" pitchFamily="34" charset="-120"/>
              <a:ea typeface="微軟正黑體 Light" panose="020B0304030504040204" pitchFamily="34" charset="-120"/>
            </a:endParaRPr>
          </a:p>
          <a:p>
            <a:endParaRPr lang="en-US" altLang="zh-TW" dirty="0">
              <a:latin typeface="微軟正黑體 Light" panose="020B0304030504040204" pitchFamily="34" charset="-120"/>
              <a:ea typeface="微軟正黑體 Light" panose="020B0304030504040204" pitchFamily="34" charset="-120"/>
            </a:endParaRPr>
          </a:p>
          <a:p>
            <a:endParaRPr lang="en-US" altLang="zh-TW" dirty="0">
              <a:latin typeface="微軟正黑體 Light" panose="020B0304030504040204" pitchFamily="34" charset="-120"/>
              <a:ea typeface="微軟正黑體 Light" panose="020B0304030504040204" pitchFamily="34" charset="-120"/>
            </a:endParaRPr>
          </a:p>
          <a:p>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EB993FE5-8A22-461A-8D26-EBCB1545ED9F}"/>
              </a:ext>
            </a:extLst>
          </p:cNvPr>
          <p:cNvSpPr>
            <a:spLocks noGrp="1"/>
          </p:cNvSpPr>
          <p:nvPr>
            <p:ph type="sldNum" sz="quarter" idx="12"/>
          </p:nvPr>
        </p:nvSpPr>
        <p:spPr/>
        <p:txBody>
          <a:bodyPr/>
          <a:lstStyle/>
          <a:p>
            <a:fld id="{947FEC04-8D18-4B84-A546-597DEE4FDAEB}" type="slidenum">
              <a:rPr lang="zh-TW" altLang="en-US" smtClean="0"/>
              <a:t>6</a:t>
            </a:fld>
            <a:endParaRPr lang="zh-TW" altLang="en-US"/>
          </a:p>
        </p:txBody>
      </p:sp>
    </p:spTree>
    <p:extLst>
      <p:ext uri="{BB962C8B-B14F-4D97-AF65-F5344CB8AC3E}">
        <p14:creationId xmlns:p14="http://schemas.microsoft.com/office/powerpoint/2010/main" val="50582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Method</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en-US" altLang="zh-TW" dirty="0">
                <a:latin typeface="微軟正黑體 Light" panose="020B0304030504040204" pitchFamily="34" charset="-120"/>
                <a:ea typeface="微軟正黑體 Light" panose="020B0304030504040204" pitchFamily="34" charset="-120"/>
              </a:rPr>
              <a:t>3</a:t>
            </a:r>
            <a:r>
              <a:rPr lang="zh-TW" altLang="en-US" dirty="0">
                <a:latin typeface="微軟正黑體 Light" panose="020B0304030504040204" pitchFamily="34" charset="-120"/>
                <a:ea typeface="微軟正黑體 Light" panose="020B0304030504040204" pitchFamily="34" charset="-120"/>
              </a:rPr>
              <a:t>種情況，每種都有隨機分配</a:t>
            </a:r>
            <a:r>
              <a:rPr lang="en-US" altLang="zh-TW" dirty="0">
                <a:latin typeface="微軟正黑體 Light" panose="020B0304030504040204" pitchFamily="34" charset="-120"/>
                <a:ea typeface="微軟正黑體 Light" panose="020B0304030504040204" pitchFamily="34" charset="-120"/>
              </a:rPr>
              <a:t>30</a:t>
            </a:r>
            <a:r>
              <a:rPr lang="zh-TW" altLang="en-US" dirty="0">
                <a:latin typeface="微軟正黑體 Light" panose="020B0304030504040204" pitchFamily="34" charset="-120"/>
                <a:ea typeface="微軟正黑體 Light" panose="020B0304030504040204" pitchFamily="34" charset="-120"/>
              </a:rPr>
              <a:t>位參與者。</a:t>
            </a: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rabicPeriod"/>
            </a:pPr>
            <a:r>
              <a:rPr lang="zh-TW" altLang="en-US" dirty="0">
                <a:latin typeface="微軟正黑體 Light" panose="020B0304030504040204" pitchFamily="34" charset="-120"/>
                <a:ea typeface="微軟正黑體 Light" panose="020B0304030504040204" pitchFamily="34" charset="-120"/>
              </a:rPr>
              <a:t>無任何提示，在覺得自己可能會發生碰撞時按下項盤上的按鈕。</a:t>
            </a:r>
            <a:endParaRPr lang="en-US" altLang="zh-TW" dirty="0">
              <a:latin typeface="微軟正黑體 Light" panose="020B0304030504040204" pitchFamily="34" charset="-120"/>
              <a:ea typeface="微軟正黑體 Light" panose="020B0304030504040204" pitchFamily="34" charset="-120"/>
            </a:endParaRPr>
          </a:p>
          <a:p>
            <a:endParaRPr lang="en-US" altLang="zh-TW" dirty="0">
              <a:latin typeface="微軟正黑體 Light" panose="020B0304030504040204" pitchFamily="34" charset="-120"/>
              <a:ea typeface="微軟正黑體 Light" panose="020B0304030504040204" pitchFamily="34" charset="-120"/>
            </a:endParaRPr>
          </a:p>
          <a:p>
            <a:endParaRPr lang="zh-TW" altLang="en-US"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57600BB4-4BF8-4CF7-A9EA-1EFCD17AB246}"/>
              </a:ext>
            </a:extLst>
          </p:cNvPr>
          <p:cNvSpPr>
            <a:spLocks noGrp="1"/>
          </p:cNvSpPr>
          <p:nvPr>
            <p:ph type="sldNum" sz="quarter" idx="12"/>
          </p:nvPr>
        </p:nvSpPr>
        <p:spPr/>
        <p:txBody>
          <a:bodyPr/>
          <a:lstStyle/>
          <a:p>
            <a:fld id="{947FEC04-8D18-4B84-A546-597DEE4FDAEB}" type="slidenum">
              <a:rPr lang="zh-TW" altLang="en-US" smtClean="0"/>
              <a:t>7</a:t>
            </a:fld>
            <a:endParaRPr lang="zh-TW" altLang="en-US"/>
          </a:p>
        </p:txBody>
      </p:sp>
      <p:pic>
        <p:nvPicPr>
          <p:cNvPr id="6" name="圖片 5">
            <a:extLst>
              <a:ext uri="{FF2B5EF4-FFF2-40B4-BE49-F238E27FC236}">
                <a16:creationId xmlns:a16="http://schemas.microsoft.com/office/drawing/2014/main" id="{21EB4C54-7AF7-4B32-B064-1D8C8AB5E7E0}"/>
              </a:ext>
            </a:extLst>
          </p:cNvPr>
          <p:cNvPicPr>
            <a:picLocks noChangeAspect="1"/>
          </p:cNvPicPr>
          <p:nvPr/>
        </p:nvPicPr>
        <p:blipFill rotWithShape="1">
          <a:blip r:embed="rId3">
            <a:extLst>
              <a:ext uri="{28A0092B-C50C-407E-A947-70E740481C1C}">
                <a14:useLocalDpi xmlns:a14="http://schemas.microsoft.com/office/drawing/2010/main" val="0"/>
              </a:ext>
            </a:extLst>
          </a:blip>
          <a:srcRect b="2648"/>
          <a:stretch/>
        </p:blipFill>
        <p:spPr>
          <a:xfrm>
            <a:off x="2042721" y="3393544"/>
            <a:ext cx="8106558" cy="3195408"/>
          </a:xfrm>
          <a:prstGeom prst="rect">
            <a:avLst/>
          </a:prstGeom>
        </p:spPr>
      </p:pic>
      <p:sp>
        <p:nvSpPr>
          <p:cNvPr id="7" name="文字方塊 6">
            <a:extLst>
              <a:ext uri="{FF2B5EF4-FFF2-40B4-BE49-F238E27FC236}">
                <a16:creationId xmlns:a16="http://schemas.microsoft.com/office/drawing/2014/main" id="{F070CB01-2B6B-4E66-A11E-0750127295FA}"/>
              </a:ext>
            </a:extLst>
          </p:cNvPr>
          <p:cNvSpPr txBox="1"/>
          <p:nvPr/>
        </p:nvSpPr>
        <p:spPr>
          <a:xfrm>
            <a:off x="1140351" y="2220109"/>
            <a:ext cx="9716460" cy="959109"/>
          </a:xfrm>
          <a:prstGeom prst="rect">
            <a:avLst/>
          </a:prstGeom>
          <a:solidFill>
            <a:schemeClr val="bg1"/>
          </a:solidFill>
        </p:spPr>
        <p:txBody>
          <a:bodyPr wrap="square" rtlCol="0">
            <a:spAutoFit/>
          </a:bodyPr>
          <a:lstStyle/>
          <a:p>
            <a:pPr marL="457200" indent="-457200">
              <a:lnSpc>
                <a:spcPct val="150000"/>
              </a:lnSpc>
              <a:buFont typeface="+mj-lt"/>
              <a:buAutoNum type="arabicPeriod" startAt="2"/>
            </a:pPr>
            <a:r>
              <a:rPr lang="zh-TW" altLang="en-US" sz="2000" dirty="0">
                <a:latin typeface="微軟正黑體 Light" panose="020B0304030504040204" pitchFamily="34" charset="-120"/>
                <a:ea typeface="微軟正黑體 Light" panose="020B0304030504040204" pitchFamily="34" charset="-120"/>
              </a:rPr>
              <a:t>駕駛時，每</a:t>
            </a:r>
            <a:r>
              <a:rPr lang="en-US" altLang="zh-TW" sz="2000" dirty="0">
                <a:latin typeface="微軟正黑體 Light" panose="020B0304030504040204" pitchFamily="34" charset="-120"/>
                <a:ea typeface="微軟正黑體 Light" panose="020B0304030504040204" pitchFamily="34" charset="-120"/>
              </a:rPr>
              <a:t>200</a:t>
            </a:r>
            <a:r>
              <a:rPr lang="zh-TW" altLang="en-US" sz="2000" dirty="0">
                <a:latin typeface="微軟正黑體 Light" panose="020B0304030504040204" pitchFamily="34" charset="-120"/>
                <a:ea typeface="微軟正黑體 Light" panose="020B0304030504040204" pitchFamily="34" charset="-120"/>
              </a:rPr>
              <a:t>秒會有嗶嗶聲，在嗶聲後立即對嗜睡、睡著及發生碰撞的可能性進行口頭評分。</a:t>
            </a:r>
          </a:p>
        </p:txBody>
      </p:sp>
      <p:sp>
        <p:nvSpPr>
          <p:cNvPr id="9" name="文字方塊 8">
            <a:extLst>
              <a:ext uri="{FF2B5EF4-FFF2-40B4-BE49-F238E27FC236}">
                <a16:creationId xmlns:a16="http://schemas.microsoft.com/office/drawing/2014/main" id="{349CE99F-3E14-4132-8942-327254963DB5}"/>
              </a:ext>
            </a:extLst>
          </p:cNvPr>
          <p:cNvSpPr txBox="1"/>
          <p:nvPr/>
        </p:nvSpPr>
        <p:spPr>
          <a:xfrm>
            <a:off x="1176129" y="2220108"/>
            <a:ext cx="9716460" cy="959109"/>
          </a:xfrm>
          <a:prstGeom prst="rect">
            <a:avLst/>
          </a:prstGeom>
          <a:solidFill>
            <a:schemeClr val="bg1"/>
          </a:solidFill>
        </p:spPr>
        <p:txBody>
          <a:bodyPr wrap="square" rtlCol="0">
            <a:spAutoFit/>
          </a:bodyPr>
          <a:lstStyle/>
          <a:p>
            <a:pPr marL="457200" indent="-457200">
              <a:lnSpc>
                <a:spcPct val="150000"/>
              </a:lnSpc>
              <a:buFont typeface="+mj-lt"/>
              <a:buAutoNum type="arabicPeriod" startAt="3"/>
            </a:pPr>
            <a:r>
              <a:rPr lang="zh-TW" altLang="en-US" sz="2000" dirty="0">
                <a:latin typeface="微軟正黑體 Light" panose="020B0304030504040204" pitchFamily="34" charset="-120"/>
                <a:ea typeface="微軟正黑體 Light" panose="020B0304030504040204" pitchFamily="34" charset="-120"/>
              </a:rPr>
              <a:t>駕駛時，每</a:t>
            </a:r>
            <a:r>
              <a:rPr lang="en-US" altLang="zh-TW" sz="2000" dirty="0">
                <a:latin typeface="微軟正黑體 Light" panose="020B0304030504040204" pitchFamily="34" charset="-120"/>
                <a:ea typeface="微軟正黑體 Light" panose="020B0304030504040204" pitchFamily="34" charset="-120"/>
              </a:rPr>
              <a:t>200</a:t>
            </a:r>
            <a:r>
              <a:rPr lang="zh-TW" altLang="en-US" sz="2000" dirty="0">
                <a:latin typeface="微軟正黑體 Light" panose="020B0304030504040204" pitchFamily="34" charset="-120"/>
                <a:ea typeface="微軟正黑體 Light" panose="020B0304030504040204" pitchFamily="34" charset="-120"/>
              </a:rPr>
              <a:t>秒會有嗶嗶聲，在嗶聲後立即對嗜睡、睡著的可能性進行口頭評分，並在覺得要發生碰撞時按下方向盤上的按鈕。</a:t>
            </a:r>
          </a:p>
        </p:txBody>
      </p:sp>
    </p:spTree>
    <p:extLst>
      <p:ext uri="{BB962C8B-B14F-4D97-AF65-F5344CB8AC3E}">
        <p14:creationId xmlns:p14="http://schemas.microsoft.com/office/powerpoint/2010/main" val="420707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Sleepiness detection</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a:xfrm>
            <a:off x="1143000" y="2554767"/>
            <a:ext cx="10503568" cy="4548337"/>
          </a:xfrm>
        </p:spPr>
        <p:txBody>
          <a:bodyPr numCol="2">
            <a:normAutofit/>
          </a:bodyPr>
          <a:lstStyle/>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Extremely</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alert</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Very alert</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Alert</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Rather alert</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Neither</a:t>
            </a:r>
          </a:p>
          <a:p>
            <a:pPr marL="502920" indent="-457200">
              <a:buFont typeface="+mj-lt"/>
              <a:buAutoNum type="arabicPeriod"/>
            </a:pP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rabicPeriod"/>
            </a:pP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Some</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signs of sleepiness</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Sleepy</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 but no effort to stay awake</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Sleepy</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but some effort to stay awake</a:t>
            </a:r>
          </a:p>
          <a:p>
            <a:pPr marL="502920" indent="-457200">
              <a:buFont typeface="+mj-lt"/>
              <a:buAutoNum type="arabicPeriod"/>
            </a:pPr>
            <a:r>
              <a:rPr lang="en-US" altLang="zh-TW" dirty="0">
                <a:latin typeface="微軟正黑體 Light" panose="020B0304030504040204" pitchFamily="34" charset="-120"/>
                <a:ea typeface="微軟正黑體 Light" panose="020B0304030504040204" pitchFamily="34" charset="-120"/>
              </a:rPr>
              <a:t>Very sleepy, great effort to stay</a:t>
            </a:r>
            <a:r>
              <a:rPr lang="zh-TW" altLang="en-US" dirty="0">
                <a:latin typeface="微軟正黑體 Light" panose="020B0304030504040204" pitchFamily="34" charset="-120"/>
                <a:ea typeface="微軟正黑體 Light" panose="020B0304030504040204" pitchFamily="34" charset="-120"/>
              </a:rPr>
              <a:t> </a:t>
            </a:r>
            <a:r>
              <a:rPr lang="en-US" altLang="zh-TW" dirty="0">
                <a:latin typeface="微軟正黑體 Light" panose="020B0304030504040204" pitchFamily="34" charset="-120"/>
                <a:ea typeface="微軟正黑體 Light" panose="020B0304030504040204" pitchFamily="34" charset="-120"/>
              </a:rPr>
              <a:t>awake</a:t>
            </a:r>
          </a:p>
          <a:p>
            <a:pPr marL="502920" indent="-457200">
              <a:buFont typeface="+mj-lt"/>
              <a:buAutoNum type="arabicPeriod"/>
            </a:pPr>
            <a:endParaRPr lang="en-US" altLang="zh-TW" dirty="0">
              <a:latin typeface="微軟正黑體 Light" panose="020B0304030504040204" pitchFamily="34" charset="-120"/>
              <a:ea typeface="微軟正黑體 Light" panose="020B0304030504040204" pitchFamily="34" charset="-120"/>
            </a:endParaRPr>
          </a:p>
        </p:txBody>
      </p:sp>
      <p:sp>
        <p:nvSpPr>
          <p:cNvPr id="4" name="投影片編號版面配置區 3">
            <a:extLst>
              <a:ext uri="{FF2B5EF4-FFF2-40B4-BE49-F238E27FC236}">
                <a16:creationId xmlns:a16="http://schemas.microsoft.com/office/drawing/2014/main" id="{3C60496F-86BF-45EB-A0C3-DAA8FF7713A2}"/>
              </a:ext>
            </a:extLst>
          </p:cNvPr>
          <p:cNvSpPr>
            <a:spLocks noGrp="1"/>
          </p:cNvSpPr>
          <p:nvPr>
            <p:ph type="sldNum" sz="quarter" idx="12"/>
          </p:nvPr>
        </p:nvSpPr>
        <p:spPr/>
        <p:txBody>
          <a:bodyPr/>
          <a:lstStyle/>
          <a:p>
            <a:fld id="{947FEC04-8D18-4B84-A546-597DEE4FDAEB}" type="slidenum">
              <a:rPr lang="zh-TW" altLang="en-US" smtClean="0"/>
              <a:t>8</a:t>
            </a:fld>
            <a:endParaRPr lang="zh-TW" altLang="en-US"/>
          </a:p>
        </p:txBody>
      </p:sp>
      <p:sp>
        <p:nvSpPr>
          <p:cNvPr id="5" name="文字方塊 4">
            <a:extLst>
              <a:ext uri="{FF2B5EF4-FFF2-40B4-BE49-F238E27FC236}">
                <a16:creationId xmlns:a16="http://schemas.microsoft.com/office/drawing/2014/main" id="{8043613E-7BAD-4381-80C4-5FD71B39C6BA}"/>
              </a:ext>
            </a:extLst>
          </p:cNvPr>
          <p:cNvSpPr txBox="1"/>
          <p:nvPr/>
        </p:nvSpPr>
        <p:spPr>
          <a:xfrm>
            <a:off x="1143000" y="1640678"/>
            <a:ext cx="9716460" cy="497444"/>
          </a:xfrm>
          <a:prstGeom prst="rect">
            <a:avLst/>
          </a:prstGeom>
          <a:solidFill>
            <a:schemeClr val="bg1"/>
          </a:solidFill>
        </p:spPr>
        <p:txBody>
          <a:bodyPr wrap="square" rtlCol="0">
            <a:spAutoFit/>
          </a:bodyPr>
          <a:lstStyle/>
          <a:p>
            <a:pPr marL="457200" indent="-457200">
              <a:lnSpc>
                <a:spcPct val="150000"/>
              </a:lnSpc>
              <a:buFont typeface="Arial" panose="020B0604020202020204" pitchFamily="34" charset="0"/>
              <a:buChar char="▪"/>
            </a:pPr>
            <a:r>
              <a:rPr lang="zh-TW" altLang="en-US" sz="2000" dirty="0">
                <a:latin typeface="微軟正黑體 Light" panose="020B0304030504040204" pitchFamily="34" charset="-120"/>
                <a:ea typeface="微軟正黑體 Light" panose="020B0304030504040204" pitchFamily="34" charset="-120"/>
              </a:rPr>
              <a:t>使用 </a:t>
            </a:r>
            <a:r>
              <a:rPr lang="en-US" altLang="zh-TW" sz="2000" dirty="0">
                <a:latin typeface="微軟正黑體 Light" panose="020B0304030504040204" pitchFamily="34" charset="-120"/>
                <a:ea typeface="微軟正黑體 Light" panose="020B0304030504040204" pitchFamily="34" charset="-120"/>
              </a:rPr>
              <a:t>9</a:t>
            </a:r>
            <a:r>
              <a:rPr lang="zh-TW" altLang="en-US" sz="2000" dirty="0">
                <a:latin typeface="微軟正黑體 Light" panose="020B0304030504040204" pitchFamily="34" charset="-120"/>
                <a:ea typeface="微軟正黑體 Light" panose="020B0304030504040204" pitchFamily="34" charset="-120"/>
              </a:rPr>
              <a:t>分制 </a:t>
            </a:r>
            <a:r>
              <a:rPr lang="en-US" altLang="zh-TW" sz="2000" dirty="0">
                <a:latin typeface="微軟正黑體 Light" panose="020B0304030504040204" pitchFamily="34" charset="-120"/>
                <a:ea typeface="微軟正黑體 Light" panose="020B0304030504040204" pitchFamily="34" charset="-120"/>
              </a:rPr>
              <a:t>Karolinska sleepiness scale (KSS) </a:t>
            </a:r>
            <a:r>
              <a:rPr lang="zh-TW" altLang="en-US" sz="2000" dirty="0">
                <a:latin typeface="微軟正黑體 Light" panose="020B0304030504040204" pitchFamily="34" charset="-120"/>
                <a:ea typeface="微軟正黑體 Light" panose="020B0304030504040204" pitchFamily="34" charset="-120"/>
              </a:rPr>
              <a:t>嗜睡量表進行口頭評分。</a:t>
            </a:r>
          </a:p>
        </p:txBody>
      </p:sp>
    </p:spTree>
    <p:extLst>
      <p:ext uri="{BB962C8B-B14F-4D97-AF65-F5344CB8AC3E}">
        <p14:creationId xmlns:p14="http://schemas.microsoft.com/office/powerpoint/2010/main" val="32719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7A8AE-CF19-49B3-A647-F7E893001C0E}"/>
              </a:ext>
            </a:extLst>
          </p:cNvPr>
          <p:cNvSpPr>
            <a:spLocks noGrp="1"/>
          </p:cNvSpPr>
          <p:nvPr>
            <p:ph type="title"/>
          </p:nvPr>
        </p:nvSpPr>
        <p:spPr/>
        <p:txBody>
          <a:bodyPr/>
          <a:lstStyle/>
          <a:p>
            <a:r>
              <a:rPr lang="en-US" altLang="zh-TW" b="1" dirty="0">
                <a:effectLst>
                  <a:outerShdw blurRad="38100" dist="38100" dir="2700000" algn="tl">
                    <a:srgbClr val="000000">
                      <a:alpha val="43137"/>
                    </a:srgbClr>
                  </a:outerShdw>
                </a:effectLst>
              </a:rPr>
              <a:t>Likelihood of falling asleep</a:t>
            </a:r>
            <a:endParaRPr lang="zh-TW" altLang="en-US" b="1" dirty="0">
              <a:effectLst>
                <a:outerShdw blurRad="38100" dist="38100" dir="2700000" algn="tl">
                  <a:srgbClr val="000000">
                    <a:alpha val="43137"/>
                  </a:srgbClr>
                </a:outerShdw>
              </a:effectLst>
            </a:endParaRPr>
          </a:p>
        </p:txBody>
      </p:sp>
      <p:sp>
        <p:nvSpPr>
          <p:cNvPr id="3" name="內容版面配置區 2">
            <a:extLst>
              <a:ext uri="{FF2B5EF4-FFF2-40B4-BE49-F238E27FC236}">
                <a16:creationId xmlns:a16="http://schemas.microsoft.com/office/drawing/2014/main" id="{F31B71B0-8A86-4CE2-B49F-83A143502747}"/>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要求情況</a:t>
            </a:r>
            <a:r>
              <a:rPr lang="en-US" altLang="zh-TW" dirty="0">
                <a:latin typeface="微軟正黑體 Light" panose="020B0304030504040204" pitchFamily="34" charset="-120"/>
                <a:ea typeface="微軟正黑體 Light" panose="020B0304030504040204" pitchFamily="34" charset="-120"/>
              </a:rPr>
              <a:t>2</a:t>
            </a:r>
            <a:r>
              <a:rPr lang="zh-TW" altLang="en-US" dirty="0">
                <a:latin typeface="微軟正黑體 Light" panose="020B0304030504040204" pitchFamily="34" charset="-120"/>
                <a:ea typeface="微軟正黑體 Light" panose="020B0304030504040204" pitchFamily="34" charset="-120"/>
              </a:rPr>
              <a:t>和</a:t>
            </a:r>
            <a:r>
              <a:rPr lang="en-US" altLang="zh-TW" dirty="0">
                <a:latin typeface="微軟正黑體 Light" panose="020B0304030504040204" pitchFamily="34" charset="-120"/>
                <a:ea typeface="微軟正黑體 Light" panose="020B0304030504040204" pitchFamily="34" charset="-120"/>
              </a:rPr>
              <a:t>3</a:t>
            </a:r>
            <a:r>
              <a:rPr lang="zh-TW" altLang="en-US" dirty="0">
                <a:latin typeface="微軟正黑體 Light" panose="020B0304030504040204" pitchFamily="34" charset="-120"/>
                <a:ea typeface="微軟正黑體 Light" panose="020B0304030504040204" pitchFamily="34" charset="-120"/>
              </a:rPr>
              <a:t>的參與者在聽到嗶嗶聲後立即口頭回答「您在接下來的幾分鐘內睡著的可能性」</a:t>
            </a:r>
            <a:endParaRPr lang="en-US" altLang="zh-TW" dirty="0">
              <a:latin typeface="微軟正黑體 Light" panose="020B0304030504040204" pitchFamily="34" charset="-120"/>
              <a:ea typeface="微軟正黑體 Light" panose="020B0304030504040204" pitchFamily="34" charset="-120"/>
            </a:endParaRP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Very unlikely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Unlikely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Possibly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Likely</a:t>
            </a:r>
          </a:p>
          <a:p>
            <a:pPr marL="502920" indent="-457200">
              <a:buFont typeface="+mj-lt"/>
              <a:buAutoNum type="alphaUcPeriod"/>
            </a:pPr>
            <a:r>
              <a:rPr lang="en-US" altLang="zh-TW" dirty="0">
                <a:latin typeface="微軟正黑體 Light" panose="020B0304030504040204" pitchFamily="34" charset="-120"/>
                <a:ea typeface="微軟正黑體 Light" panose="020B0304030504040204" pitchFamily="34" charset="-120"/>
              </a:rPr>
              <a:t>Very likely</a:t>
            </a:r>
          </a:p>
        </p:txBody>
      </p:sp>
      <p:sp>
        <p:nvSpPr>
          <p:cNvPr id="4" name="投影片編號版面配置區 3">
            <a:extLst>
              <a:ext uri="{FF2B5EF4-FFF2-40B4-BE49-F238E27FC236}">
                <a16:creationId xmlns:a16="http://schemas.microsoft.com/office/drawing/2014/main" id="{D5152359-BD01-481B-83DD-3AEBEBC88117}"/>
              </a:ext>
            </a:extLst>
          </p:cNvPr>
          <p:cNvSpPr>
            <a:spLocks noGrp="1"/>
          </p:cNvSpPr>
          <p:nvPr>
            <p:ph type="sldNum" sz="quarter" idx="12"/>
          </p:nvPr>
        </p:nvSpPr>
        <p:spPr/>
        <p:txBody>
          <a:bodyPr/>
          <a:lstStyle/>
          <a:p>
            <a:fld id="{947FEC04-8D18-4B84-A546-597DEE4FDAEB}" type="slidenum">
              <a:rPr lang="zh-TW" altLang="en-US" smtClean="0"/>
              <a:t>9</a:t>
            </a:fld>
            <a:endParaRPr lang="zh-TW" altLang="en-US"/>
          </a:p>
        </p:txBody>
      </p:sp>
    </p:spTree>
    <p:extLst>
      <p:ext uri="{BB962C8B-B14F-4D97-AF65-F5344CB8AC3E}">
        <p14:creationId xmlns:p14="http://schemas.microsoft.com/office/powerpoint/2010/main" val="4118818074"/>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301</TotalTime>
  <Words>2207</Words>
  <Application>Microsoft Office PowerPoint</Application>
  <PresentationFormat>寬螢幕</PresentationFormat>
  <Paragraphs>266</Paragraphs>
  <Slides>22</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微軟正黑體</vt:lpstr>
      <vt:lpstr>微軟正黑體 Light</vt:lpstr>
      <vt:lpstr>新細明體</vt:lpstr>
      <vt:lpstr>Arial</vt:lpstr>
      <vt:lpstr>Calibri</vt:lpstr>
      <vt:lpstr>Cambria Math</vt:lpstr>
      <vt:lpstr>Corbel</vt:lpstr>
      <vt:lpstr>Wingdings</vt:lpstr>
      <vt:lpstr>基礎</vt:lpstr>
      <vt:lpstr>Are drivers aware of sleepiness and increasing crash risk while driving?</vt:lpstr>
      <vt:lpstr>Introduction</vt:lpstr>
      <vt:lpstr>Introduction</vt:lpstr>
      <vt:lpstr>Introduction</vt:lpstr>
      <vt:lpstr>Participants</vt:lpstr>
      <vt:lpstr>Method</vt:lpstr>
      <vt:lpstr>Method</vt:lpstr>
      <vt:lpstr>Sleepiness detection</vt:lpstr>
      <vt:lpstr>Likelihood of falling asleep</vt:lpstr>
      <vt:lpstr>Likelihood of crashing</vt:lpstr>
      <vt:lpstr>Driving performance</vt:lpstr>
      <vt:lpstr>Procedure</vt:lpstr>
      <vt:lpstr>Epworth 嗜睡量表</vt:lpstr>
      <vt:lpstr>Result</vt:lpstr>
      <vt:lpstr>Result</vt:lpstr>
      <vt:lpstr>Result</vt:lpstr>
      <vt:lpstr>Result</vt:lpstr>
      <vt:lpstr>Result</vt:lpstr>
      <vt:lpstr>Result</vt:lpstr>
      <vt:lpstr>Result</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drivers aware of sleepiness and increasing crash risk while driving?</dc:title>
  <dc:creator>邱郁茹</dc:creator>
  <cp:lastModifiedBy>邱郁茹</cp:lastModifiedBy>
  <cp:revision>35</cp:revision>
  <dcterms:created xsi:type="dcterms:W3CDTF">2020-05-28T12:43:07Z</dcterms:created>
  <dcterms:modified xsi:type="dcterms:W3CDTF">2020-05-29T05:55:53Z</dcterms:modified>
</cp:coreProperties>
</file>